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CBCF88-A08E-4CA4-931F-24D9621F2F78}" type="datetimeFigureOut">
              <a:rPr lang="hu-HU" smtClean="0"/>
              <a:pPr/>
              <a:t>2010.01.09.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F7DB23-7A1A-4C6D-9D48-DED7B8BB3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Problémák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814388"/>
            <a:ext cx="77628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804863"/>
            <a:ext cx="76866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45" y="509534"/>
            <a:ext cx="6586565" cy="59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44" y="742947"/>
            <a:ext cx="8068322" cy="54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9" y="619123"/>
            <a:ext cx="8218445" cy="57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40" y="457221"/>
            <a:ext cx="8157226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61" y="571480"/>
            <a:ext cx="8321943" cy="585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63" y="542923"/>
            <a:ext cx="8136903" cy="58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85786"/>
            <a:ext cx="8179314" cy="570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509588"/>
            <a:ext cx="72294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4586294" cy="9144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Harris-verebek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1472" y="2786058"/>
            <a:ext cx="5715040" cy="3786214"/>
          </a:xfrm>
        </p:spPr>
        <p:txBody>
          <a:bodyPr>
            <a:normAutofit/>
          </a:bodyPr>
          <a:lstStyle/>
          <a:p>
            <a:r>
              <a:rPr lang="es-ES" dirty="0" smtClean="0"/>
              <a:t>A fej és a begytájék feketesége erősen variábilis a hímeknél</a:t>
            </a:r>
          </a:p>
          <a:p>
            <a:r>
              <a:rPr lang="pt-BR" dirty="0" smtClean="0"/>
              <a:t>A domináns hím nem nagyobb, de feketébb</a:t>
            </a:r>
          </a:p>
          <a:p>
            <a:r>
              <a:rPr lang="hu-HU" dirty="0" smtClean="0"/>
              <a:t>KÉRDÉS: Miért nem feketednek be a gyengébb hímek is, hogy erősnek látszódjanak?</a:t>
            </a:r>
          </a:p>
          <a:p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876"/>
            <a:ext cx="278244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511" y="214290"/>
            <a:ext cx="35699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507729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88" y="371497"/>
            <a:ext cx="8086578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56" y="890585"/>
            <a:ext cx="8790300" cy="503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06" y="419122"/>
            <a:ext cx="8487474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err="1"/>
              <a:t>Kettlewell</a:t>
            </a:r>
            <a:r>
              <a:rPr lang="hu-HU" dirty="0"/>
              <a:t> kísérlete: lepkéket ragasztott világos és</a:t>
            </a:r>
          </a:p>
          <a:p>
            <a:pPr>
              <a:buNone/>
            </a:pPr>
            <a:r>
              <a:rPr lang="hu-HU" dirty="0"/>
              <a:t>sötét fatörzsekre. A háttér hatása jelentős volt a</a:t>
            </a:r>
          </a:p>
          <a:p>
            <a:pPr>
              <a:buNone/>
            </a:pPr>
            <a:r>
              <a:rPr lang="hu-HU" dirty="0" err="1"/>
              <a:t>predációra</a:t>
            </a:r>
            <a:r>
              <a:rPr lang="hu-HU" dirty="0"/>
              <a:t>.</a:t>
            </a:r>
          </a:p>
          <a:p>
            <a:pPr>
              <a:buNone/>
            </a:pPr>
            <a:r>
              <a:rPr lang="hu-HU" dirty="0"/>
              <a:t>A valóságban a lepke tudja, hol érdemes lepihenni.</a:t>
            </a:r>
          </a:p>
          <a:p>
            <a:pPr>
              <a:buNone/>
            </a:pPr>
            <a:r>
              <a:rPr lang="hu-HU" dirty="0"/>
              <a:t>Fatörzs: ritka, ágtövek: gyakori</a:t>
            </a:r>
          </a:p>
          <a:p>
            <a:pPr>
              <a:buNone/>
            </a:pPr>
            <a:r>
              <a:rPr lang="hu-HU" dirty="0"/>
              <a:t>Adaptív?</a:t>
            </a:r>
          </a:p>
          <a:p>
            <a:pPr>
              <a:buNone/>
            </a:pPr>
            <a:r>
              <a:rPr lang="hu-HU" dirty="0"/>
              <a:t>Kísérlet: fa törzsére illetve ágtövekre helyeztek ki</a:t>
            </a:r>
          </a:p>
          <a:p>
            <a:pPr>
              <a:buNone/>
            </a:pPr>
            <a:r>
              <a:rPr lang="hu-HU" dirty="0"/>
              <a:t>lepkéket és mérték a </a:t>
            </a:r>
            <a:r>
              <a:rPr lang="hu-HU" dirty="0" err="1"/>
              <a:t>predációs</a:t>
            </a:r>
            <a:r>
              <a:rPr lang="hu-HU" dirty="0"/>
              <a:t> nyomást.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119188"/>
            <a:ext cx="77628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772400" cy="785818"/>
          </a:xfrm>
        </p:spPr>
        <p:txBody>
          <a:bodyPr/>
          <a:lstStyle/>
          <a:p>
            <a:r>
              <a:rPr lang="hu-HU" dirty="0" smtClean="0"/>
              <a:t>Harris-verebek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smtClean="0"/>
              <a:t>Kísérlet</a:t>
            </a:r>
            <a:r>
              <a:rPr lang="hu-HU" dirty="0" smtClean="0"/>
              <a:t>:</a:t>
            </a:r>
          </a:p>
          <a:p>
            <a:pPr>
              <a:buNone/>
            </a:pPr>
            <a:endParaRPr lang="hu-HU" sz="1100" dirty="0" smtClean="0"/>
          </a:p>
          <a:p>
            <a:pPr>
              <a:buNone/>
            </a:pPr>
            <a:r>
              <a:rPr lang="hu-HU" dirty="0" smtClean="0"/>
              <a:t>Gyengéket befestik:</a:t>
            </a:r>
          </a:p>
          <a:p>
            <a:pPr marL="1254125"/>
            <a:r>
              <a:rPr lang="hu-HU" dirty="0" smtClean="0"/>
              <a:t>Megtámadják és megverik őket</a:t>
            </a:r>
          </a:p>
          <a:p>
            <a:pPr>
              <a:buNone/>
            </a:pPr>
            <a:endParaRPr lang="hu-HU" sz="1300" dirty="0" smtClean="0"/>
          </a:p>
          <a:p>
            <a:pPr>
              <a:buNone/>
            </a:pPr>
            <a:r>
              <a:rPr lang="hu-HU" dirty="0" smtClean="0"/>
              <a:t>Gyengéknek tesztoszteront adnak:</a:t>
            </a:r>
          </a:p>
          <a:p>
            <a:pPr marL="1254125"/>
            <a:r>
              <a:rPr lang="hu-HU" dirty="0" smtClean="0"/>
              <a:t>Agresszívak lettek, de nem jutottak feljebb a ranglétrán</a:t>
            </a:r>
          </a:p>
          <a:p>
            <a:pPr marL="1254125">
              <a:buNone/>
            </a:pPr>
            <a:endParaRPr lang="hu-HU" sz="1300" dirty="0" smtClean="0"/>
          </a:p>
          <a:p>
            <a:pPr>
              <a:buNone/>
            </a:pPr>
            <a:r>
              <a:rPr lang="hu-HU" dirty="0" smtClean="0"/>
              <a:t>Festés + tesztoszteron</a:t>
            </a:r>
          </a:p>
          <a:p>
            <a:pPr marL="1254125"/>
            <a:r>
              <a:rPr lang="hu-HU" dirty="0" smtClean="0"/>
              <a:t>Sikerült feljebb jutniuk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/>
          </a:bodyPr>
          <a:lstStyle/>
          <a:p>
            <a:r>
              <a:rPr lang="hu-HU" dirty="0" smtClean="0"/>
              <a:t>Az erősebb, agresszívabb egyedek verekednek, győznek!</a:t>
            </a:r>
          </a:p>
          <a:p>
            <a:r>
              <a:rPr lang="hu-HU" dirty="0" smtClean="0"/>
              <a:t>Ettől tovább nő a tesztoszteronszintjük, és ettől befeketednek</a:t>
            </a:r>
          </a:p>
          <a:p>
            <a:r>
              <a:rPr lang="hu-HU" dirty="0" smtClean="0"/>
              <a:t>A feketeség emlékeztet a rangra, és egyben jelzi, hogy ez egy kiváló hím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EMBERI PÉLDA:  jegygyűrű, „dr.”előtag</a:t>
            </a:r>
          </a:p>
          <a:p>
            <a:pPr>
              <a:buNone/>
            </a:pPr>
            <a:r>
              <a:rPr lang="hu-HU" dirty="0" smtClean="0"/>
              <a:t>	emlékeztetők, tiszteletben tartásukat kulturális szabályok szabják meg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</p:spPr>
        <p:txBody>
          <a:bodyPr/>
          <a:lstStyle/>
          <a:p>
            <a:r>
              <a:rPr lang="hu-HU" dirty="0" smtClean="0"/>
              <a:t>Madárének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70916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Kérdések: </a:t>
            </a:r>
          </a:p>
          <a:p>
            <a:pPr lvl="0"/>
            <a:r>
              <a:rPr lang="hu-HU" dirty="0" smtClean="0"/>
              <a:t>mennyi a tanult és nem tanult információ az énekben? </a:t>
            </a:r>
          </a:p>
          <a:p>
            <a:pPr lvl="0"/>
            <a:r>
              <a:rPr lang="hu-HU" dirty="0" smtClean="0"/>
              <a:t>hogyan tanulja az éneket?</a:t>
            </a:r>
          </a:p>
          <a:p>
            <a:pPr lvl="0"/>
            <a:r>
              <a:rPr lang="hu-HU" dirty="0" smtClean="0"/>
              <a:t>mi az idegi szabályozás?</a:t>
            </a:r>
          </a:p>
          <a:p>
            <a:pPr lvl="0"/>
            <a:r>
              <a:rPr lang="hu-HU" dirty="0" smtClean="0"/>
              <a:t>hogyan alakult ki az evolúció során?</a:t>
            </a:r>
          </a:p>
          <a:p>
            <a:pPr lvl="0"/>
            <a:r>
              <a:rPr lang="hu-HU" dirty="0" smtClean="0"/>
              <a:t>mi a funkciója?</a:t>
            </a:r>
          </a:p>
          <a:p>
            <a:endParaRPr lang="hu-HU" dirty="0"/>
          </a:p>
        </p:txBody>
      </p:sp>
      <p:pic>
        <p:nvPicPr>
          <p:cNvPr id="1026" name="Kép 1" descr="http://www.behav.org/00gallery/ethol/bird_song/dial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3" y="285728"/>
            <a:ext cx="37877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8039129" cy="51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14388"/>
            <a:ext cx="8148745" cy="55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7956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14375"/>
            <a:ext cx="7572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194</Words>
  <Application>Microsoft Office PowerPoint</Application>
  <PresentationFormat>Diavetítés a képernyőre (4:3 oldalarány)</PresentationFormat>
  <Paragraphs>38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Hegycsúcs</vt:lpstr>
      <vt:lpstr>Problémák</vt:lpstr>
      <vt:lpstr>Harris-verebek </vt:lpstr>
      <vt:lpstr>Harris-verebek</vt:lpstr>
      <vt:lpstr>Következtetés:</vt:lpstr>
      <vt:lpstr>Madárének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GB</dc:creator>
  <cp:lastModifiedBy>GB</cp:lastModifiedBy>
  <cp:revision>12</cp:revision>
  <dcterms:created xsi:type="dcterms:W3CDTF">2010-01-02T17:02:20Z</dcterms:created>
  <dcterms:modified xsi:type="dcterms:W3CDTF">2010-01-09T07:16:39Z</dcterms:modified>
</cp:coreProperties>
</file>