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7" r:id="rId2"/>
    <p:sldId id="332" r:id="rId3"/>
    <p:sldId id="298" r:id="rId4"/>
    <p:sldId id="310" r:id="rId5"/>
    <p:sldId id="301" r:id="rId6"/>
    <p:sldId id="311" r:id="rId7"/>
    <p:sldId id="299" r:id="rId8"/>
    <p:sldId id="300" r:id="rId9"/>
    <p:sldId id="302" r:id="rId10"/>
    <p:sldId id="305" r:id="rId11"/>
    <p:sldId id="304" r:id="rId12"/>
    <p:sldId id="303" r:id="rId13"/>
    <p:sldId id="306" r:id="rId14"/>
    <p:sldId id="315" r:id="rId15"/>
    <p:sldId id="335" r:id="rId16"/>
    <p:sldId id="338" r:id="rId17"/>
    <p:sldId id="326" r:id="rId18"/>
    <p:sldId id="336" r:id="rId19"/>
    <p:sldId id="327" r:id="rId20"/>
    <p:sldId id="328" r:id="rId21"/>
    <p:sldId id="333" r:id="rId22"/>
    <p:sldId id="331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EC60A-2D81-48D0-9346-592A2E2C0987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6D60-8D59-4DB5-B8C7-CC06927C8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Farkas agya nem csak az elkerülendő helyeket rögzíti, hanem a zsákmányállat</a:t>
            </a:r>
            <a:r>
              <a:rPr lang="hu-HU" baseline="0" dirty="0" smtClean="0"/>
              <a:t> vagy a farkascsorda egyes tagjainak a viselkedését is modellezi. Rangsor rögzítése, múltbeli verekedések emléke stb.  </a:t>
            </a:r>
            <a:r>
              <a:rPr lang="hu-HU" baseline="0" dirty="0" err="1" smtClean="0"/>
              <a:t>Éntudat</a:t>
            </a:r>
            <a:r>
              <a:rPr lang="hu-HU" baseline="0" dirty="0" smtClean="0"/>
              <a:t>!!!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D60-8D59-4DB5-B8C7-CC06927C8000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Téglalap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Téglalap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Téglalap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56" name="Téglalap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Téglalap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Téglalap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Téglalap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991BEA-E132-4E1E-B8F9-60C454B872EE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4696AE4-93EB-44F8-94F8-4779AD9DB4D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Etológia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5880" y="4000504"/>
            <a:ext cx="7772400" cy="2645572"/>
          </a:xfrm>
        </p:spPr>
        <p:txBody>
          <a:bodyPr/>
          <a:lstStyle/>
          <a:p>
            <a:r>
              <a:rPr lang="hu-HU" dirty="0" smtClean="0"/>
              <a:t>A viselkedés a környezetével állandó kapcsolatban lévő állat  cselekedeteinek összessége. Magában foglalja izommal valamint izom nélküli tevékenységeket, amit egy állat tesz. </a:t>
            </a: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000100" y="3143248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Viselkedés, magatartás</a:t>
            </a:r>
            <a:endParaRPr kumimoji="0" lang="hu-H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071538" y="1285860"/>
            <a:ext cx="7772400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lang="hu-HU" sz="3200" noProof="0" dirty="0" smtClean="0"/>
              <a:t>z e</a:t>
            </a:r>
            <a:r>
              <a:rPr lang="hu-HU" sz="3200" dirty="0" err="1" smtClean="0"/>
              <a:t>tológia</a:t>
            </a:r>
            <a:r>
              <a:rPr lang="hu-HU" sz="3200" dirty="0" smtClean="0"/>
              <a:t> az állati viselkedés elsősorban természeti környezetben történő tudományos vizsgálata.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7224" y="2857496"/>
            <a:ext cx="7772400" cy="3643330"/>
          </a:xfrm>
        </p:spPr>
        <p:txBody>
          <a:bodyPr>
            <a:normAutofit/>
          </a:bodyPr>
          <a:lstStyle/>
          <a:p>
            <a:pPr marL="898525">
              <a:buFont typeface="Courier New" pitchFamily="49" charset="0"/>
              <a:buChar char="o"/>
            </a:pPr>
            <a:r>
              <a:rPr lang="hu-HU" sz="2800" dirty="0" smtClean="0"/>
              <a:t>mert a feszülő húgyhólyag keltette ingerületre meghatározott idegrendszeri szabályozás következtében történik a válasz. </a:t>
            </a:r>
          </a:p>
          <a:p>
            <a:pPr marL="898525">
              <a:buFont typeface="Courier New" pitchFamily="49" charset="0"/>
              <a:buChar char="o"/>
            </a:pPr>
            <a:r>
              <a:rPr lang="hu-HU" sz="2800" dirty="0" smtClean="0"/>
              <a:t>mert más kutyák jelzése mint szaginger, vagy önmagában a függőleges felület mint vizuális inger meghatározott módon kiváltja a reakciót.  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Vizsgálati szempontok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928662" y="1428736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FFC000"/>
                </a:solidFill>
              </a:rPr>
              <a:t> </a:t>
            </a:r>
            <a:r>
              <a:rPr lang="hu-HU" sz="3200" dirty="0" smtClean="0">
                <a:solidFill>
                  <a:srgbClr val="FFC000"/>
                </a:solidFill>
              </a:rPr>
              <a:t>"Miért vizeli le a kutyám a lámpaoszlopot? </a:t>
            </a:r>
          </a:p>
          <a:p>
            <a:pPr>
              <a:buNone/>
            </a:pPr>
            <a:r>
              <a:rPr lang="hu-HU" sz="2800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hu-HU" sz="2800" b="1" dirty="0" smtClean="0"/>
              <a:t>Mechanizmus szintű válaszok</a:t>
            </a:r>
            <a:r>
              <a:rPr lang="hu-HU" sz="2800" dirty="0" smtClean="0"/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8662" y="3071810"/>
            <a:ext cx="7943880" cy="3502828"/>
          </a:xfrm>
        </p:spPr>
        <p:txBody>
          <a:bodyPr>
            <a:normAutofit/>
          </a:bodyPr>
          <a:lstStyle/>
          <a:p>
            <a:pPr marL="900113" indent="-368300">
              <a:buFont typeface="Courier New" pitchFamily="49" charset="0"/>
              <a:buChar char="o"/>
            </a:pPr>
            <a:r>
              <a:rPr lang="hu-HU" sz="2800" dirty="0" smtClean="0"/>
              <a:t> mert a jellegzetes nőstényszerű vizelési formát minden tapasztalat és gyakorlás nélkül váltja fel a tesztoszteron szint emelkedése után a hímekre jellemző vizelési forma. </a:t>
            </a:r>
          </a:p>
          <a:p>
            <a:pPr marL="898525" indent="-373063">
              <a:buFont typeface="Courier New" pitchFamily="49" charset="0"/>
              <a:buChar char="o"/>
            </a:pPr>
            <a:r>
              <a:rPr lang="hu-HU" sz="2800" dirty="0" smtClean="0"/>
              <a:t>mert megtanulta, hogy a nappali szoba szőnyegére nem szabad vizelni. (Tinbergennél a tanulás az ontogenezis része) 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914400" y="657212"/>
            <a:ext cx="7772400" cy="914400"/>
          </a:xfrm>
        </p:spPr>
        <p:txBody>
          <a:bodyPr/>
          <a:lstStyle/>
          <a:p>
            <a:r>
              <a:rPr lang="hu-HU" dirty="0" smtClean="0"/>
              <a:t>Vizsgálati szempontok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928662" y="1430712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FFC000"/>
                </a:solidFill>
              </a:rPr>
              <a:t> "Miért vizeli le a kutyám a lámpaoszlopot? ”</a:t>
            </a:r>
          </a:p>
          <a:p>
            <a:pPr>
              <a:buNone/>
            </a:pPr>
            <a:r>
              <a:rPr lang="hu-HU" sz="3200" dirty="0" smtClean="0">
                <a:solidFill>
                  <a:srgbClr val="FFC000"/>
                </a:solidFill>
              </a:rPr>
              <a:t> </a:t>
            </a:r>
            <a:endParaRPr lang="hu-HU" sz="3200" dirty="0" smtClean="0"/>
          </a:p>
          <a:p>
            <a:pPr lvl="0"/>
            <a:r>
              <a:rPr lang="hu-HU" sz="3200" b="1" dirty="0" smtClean="0"/>
              <a:t>Ontogenezis:</a:t>
            </a:r>
            <a:r>
              <a:rPr lang="hu-HU" sz="3200" dirty="0" smtClean="0"/>
              <a:t> 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914400"/>
          </a:xfrm>
        </p:spPr>
        <p:txBody>
          <a:bodyPr/>
          <a:lstStyle/>
          <a:p>
            <a:r>
              <a:rPr lang="hu-HU" dirty="0" smtClean="0"/>
              <a:t>Vizsgálati szempontok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910" y="2288390"/>
            <a:ext cx="8043890" cy="4498196"/>
          </a:xfrm>
        </p:spPr>
        <p:txBody>
          <a:bodyPr>
            <a:normAutofit/>
          </a:bodyPr>
          <a:lstStyle/>
          <a:p>
            <a:pPr marL="898525">
              <a:buFont typeface="Courier New" pitchFamily="49" charset="0"/>
              <a:buChar char="o"/>
            </a:pPr>
            <a:r>
              <a:rPr lang="hu-HU" dirty="0" smtClean="0"/>
              <a:t>	mert így szabadul meg a káros anyagcseretermékektől (kísérlettel bizonyítható), </a:t>
            </a:r>
          </a:p>
          <a:p>
            <a:pPr marL="898525">
              <a:buFont typeface="Courier New" pitchFamily="49" charset="0"/>
              <a:buChar char="o"/>
            </a:pPr>
            <a:r>
              <a:rPr lang="hu-HU" dirty="0" smtClean="0"/>
              <a:t>	mert ezzel jelez a többi kutyának (a vizelés következményeként a többi kutya megszagolja, és "felülbírálja" a tócsát), </a:t>
            </a:r>
          </a:p>
          <a:p>
            <a:pPr marL="898525">
              <a:buFont typeface="Courier New" pitchFamily="49" charset="0"/>
              <a:buChar char="o"/>
            </a:pPr>
            <a:r>
              <a:rPr lang="hu-HU" dirty="0" smtClean="0"/>
              <a:t>	mert ezzel jelzi területének határait, és így csökken a fajtársak közötti konfliktus (rokonfajoknál, pl. farkasnál bizonyítható).  </a:t>
            </a:r>
          </a:p>
          <a:p>
            <a:pPr lvl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000100" y="92867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hu-HU" sz="2800" dirty="0" smtClean="0">
                <a:solidFill>
                  <a:srgbClr val="FFC000"/>
                </a:solidFill>
              </a:rPr>
              <a:t> "Miért vizeli le a kutyám a lámpaoszlopot? </a:t>
            </a:r>
          </a:p>
          <a:p>
            <a:pPr lvl="0">
              <a:buNone/>
            </a:pPr>
            <a:r>
              <a:rPr lang="hu-HU" sz="2800" dirty="0" smtClean="0">
                <a:solidFill>
                  <a:srgbClr val="FFC000"/>
                </a:solidFill>
              </a:rPr>
              <a:t> </a:t>
            </a:r>
            <a:endParaRPr lang="hu-HU" sz="1400" dirty="0" smtClean="0">
              <a:solidFill>
                <a:srgbClr val="FFC000"/>
              </a:solidFill>
            </a:endParaRPr>
          </a:p>
          <a:p>
            <a:pPr lvl="0"/>
            <a:r>
              <a:rPr lang="hu-HU" sz="2800" b="1" dirty="0" smtClean="0"/>
              <a:t>Funkcionális válaszok:</a:t>
            </a:r>
            <a:r>
              <a:rPr lang="hu-H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8662" y="3286124"/>
            <a:ext cx="7772400" cy="2788448"/>
          </a:xfrm>
        </p:spPr>
        <p:txBody>
          <a:bodyPr>
            <a:normAutofit/>
          </a:bodyPr>
          <a:lstStyle/>
          <a:p>
            <a:pPr marL="808038" lvl="0">
              <a:buFont typeface="Courier New" pitchFamily="49" charset="0"/>
              <a:buChar char="o"/>
            </a:pPr>
            <a:r>
              <a:rPr lang="hu-HU" sz="2800" dirty="0" smtClean="0"/>
              <a:t>a rokonfajoknál hasonló jellegű viselkedés figyelhető meg, a ragadozó emlősök körében szokásos területjelzési formák vizsgálatával van esély egy "evolúciós sor" felállítására.  </a:t>
            </a:r>
          </a:p>
          <a:p>
            <a:pPr lvl="0">
              <a:buNone/>
            </a:pPr>
            <a:r>
              <a:rPr lang="hu-HU" dirty="0" smtClean="0"/>
              <a:t>             </a:t>
            </a:r>
          </a:p>
          <a:p>
            <a:pPr lvl="0"/>
            <a:endParaRPr lang="hu-HU" dirty="0" smtClean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914400" y="800088"/>
            <a:ext cx="7772400" cy="914400"/>
          </a:xfrm>
        </p:spPr>
        <p:txBody>
          <a:bodyPr/>
          <a:lstStyle/>
          <a:p>
            <a:r>
              <a:rPr lang="hu-HU" dirty="0" smtClean="0"/>
              <a:t>Vizsgálati szempontok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71538" y="1829691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FFC000"/>
                </a:solidFill>
              </a:rPr>
              <a:t> "Miért vizeli le a kutyám a lámpaoszlopot? </a:t>
            </a:r>
          </a:p>
          <a:p>
            <a:pPr>
              <a:buNone/>
            </a:pPr>
            <a:r>
              <a:rPr lang="hu-HU" sz="2800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hu-HU" sz="2800" b="1" dirty="0" smtClean="0"/>
              <a:t>Evolúció:</a:t>
            </a:r>
            <a:r>
              <a:rPr lang="hu-H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etológia kérdései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8662" y="2285992"/>
            <a:ext cx="7772400" cy="2928958"/>
          </a:xfrm>
        </p:spPr>
        <p:txBody>
          <a:bodyPr/>
          <a:lstStyle/>
          <a:p>
            <a:r>
              <a:rPr lang="hu-HU" dirty="0" err="1" smtClean="0"/>
              <a:t>Proximális</a:t>
            </a:r>
            <a:r>
              <a:rPr lang="hu-HU" dirty="0" smtClean="0"/>
              <a:t>: HOGYAN?</a:t>
            </a:r>
          </a:p>
          <a:p>
            <a:pPr>
              <a:buNone/>
            </a:pPr>
            <a:r>
              <a:rPr lang="hu-HU" dirty="0" smtClean="0"/>
              <a:t>                mechanizmusa és az egyedfejlődés  </a:t>
            </a:r>
          </a:p>
          <a:p>
            <a:pPr>
              <a:buNone/>
            </a:pPr>
            <a:r>
              <a:rPr lang="hu-HU" dirty="0" smtClean="0"/>
              <a:t>                során bekövetkező változása</a:t>
            </a:r>
          </a:p>
          <a:p>
            <a:r>
              <a:rPr lang="hu-HU" dirty="0" err="1" smtClean="0"/>
              <a:t>Ultimális</a:t>
            </a:r>
            <a:r>
              <a:rPr lang="hu-HU" dirty="0" smtClean="0"/>
              <a:t>: MIÉRT?</a:t>
            </a:r>
          </a:p>
          <a:p>
            <a:pPr>
              <a:buNone/>
            </a:pPr>
            <a:r>
              <a:rPr lang="hu-HU" dirty="0" smtClean="0"/>
              <a:t>                 funkciója és az evolúciója</a:t>
            </a:r>
          </a:p>
          <a:p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14348" y="4071942"/>
            <a:ext cx="8201028" cy="23574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hu-HU" sz="20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7224" y="1142984"/>
            <a:ext cx="7772400" cy="4572000"/>
          </a:xfrm>
        </p:spPr>
        <p:txBody>
          <a:bodyPr/>
          <a:lstStyle/>
          <a:p>
            <a:r>
              <a:rPr lang="hu-HU" sz="3200" dirty="0" err="1" smtClean="0"/>
              <a:t>Proximális</a:t>
            </a:r>
            <a:r>
              <a:rPr lang="hu-HU" sz="3200" dirty="0" smtClean="0"/>
              <a:t> kérdés: amikor a nőstény elhagyja a fészket, hogy méhekre vadásszon, homokkal takarja be a bejáratot. </a:t>
            </a:r>
            <a:r>
              <a:rPr lang="hu-HU" sz="3200" dirty="0" smtClean="0">
                <a:solidFill>
                  <a:srgbClr val="FFFF00"/>
                </a:solidFill>
                <a:sym typeface="Symbol"/>
              </a:rPr>
              <a:t>Hogyan talál haza a méhfarkas?</a:t>
            </a:r>
          </a:p>
          <a:p>
            <a:endParaRPr lang="hu-HU" sz="3200" dirty="0" smtClean="0">
              <a:sym typeface="Symbol"/>
            </a:endParaRP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914400"/>
          </a:xfrm>
        </p:spPr>
        <p:txBody>
          <a:bodyPr/>
          <a:lstStyle/>
          <a:p>
            <a:r>
              <a:rPr lang="hu-HU" dirty="0" smtClean="0"/>
              <a:t>Az etológia kérdései</a:t>
            </a:r>
            <a:endParaRPr lang="hu-H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57562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4643470" cy="315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3533784" cy="245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66"/>
            <a:ext cx="83629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Ultimális</a:t>
            </a:r>
            <a:r>
              <a:rPr lang="hu-HU" dirty="0" smtClean="0"/>
              <a:t> kérdés: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hu-HU" sz="2800" dirty="0" smtClean="0">
                <a:solidFill>
                  <a:srgbClr val="FFFF00"/>
                </a:solidFill>
              </a:rPr>
              <a:t>A feketefejű sirályok  (</a:t>
            </a:r>
            <a:r>
              <a:rPr lang="hu-HU" sz="2800" dirty="0" err="1" smtClean="0">
                <a:solidFill>
                  <a:srgbClr val="FFFF00"/>
                </a:solidFill>
              </a:rPr>
              <a:t>Larus</a:t>
            </a:r>
            <a:r>
              <a:rPr lang="hu-HU" sz="2800" dirty="0" smtClean="0">
                <a:solidFill>
                  <a:srgbClr val="FFFF00"/>
                </a:solidFill>
              </a:rPr>
              <a:t> </a:t>
            </a:r>
            <a:r>
              <a:rPr lang="hu-HU" sz="2800" dirty="0" err="1" smtClean="0">
                <a:solidFill>
                  <a:srgbClr val="FFFF00"/>
                </a:solidFill>
              </a:rPr>
              <a:t>ridibundus</a:t>
            </a:r>
            <a:r>
              <a:rPr lang="hu-HU" sz="2800" dirty="0" smtClean="0">
                <a:solidFill>
                  <a:srgbClr val="FFFF00"/>
                </a:solidFill>
              </a:rPr>
              <a:t>) miért távolítják el a tojáshéjat a fészkükből?</a:t>
            </a:r>
            <a:endParaRPr lang="hu-HU" sz="2800" dirty="0" smtClean="0">
              <a:solidFill>
                <a:srgbClr val="FFFF00"/>
              </a:solidFill>
              <a:sym typeface="Symbol"/>
            </a:endParaRPr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496"/>
            <a:ext cx="571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Hipotézis: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472" y="1783560"/>
            <a:ext cx="8572528" cy="64530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u-HU" dirty="0" smtClean="0"/>
              <a:t>a törött tojáshéj látható és vonzza a ragadozókat.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95" y="3316960"/>
            <a:ext cx="4510095" cy="33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714348" y="2643182"/>
            <a:ext cx="8143932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héj eltávolítása csökkenti a predáció esélyét.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786" y="1643050"/>
            <a:ext cx="8143932" cy="1785950"/>
          </a:xfrm>
        </p:spPr>
        <p:txBody>
          <a:bodyPr>
            <a:normAutofit/>
          </a:bodyPr>
          <a:lstStyle/>
          <a:p>
            <a:r>
              <a:rPr lang="hu-HU" dirty="0" smtClean="0"/>
              <a:t>Tojáshéjat helyeztek el a fészkektől különböző távolságban.</a:t>
            </a:r>
          </a:p>
          <a:p>
            <a:r>
              <a:rPr lang="pt-BR" dirty="0" smtClean="0"/>
              <a:t>Hatással van-e a távolság a tojások</a:t>
            </a:r>
            <a:r>
              <a:rPr lang="hu-HU" dirty="0" smtClean="0"/>
              <a:t> túlélésére?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hu-HU" dirty="0" smtClean="0"/>
              <a:t>Hogyan?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857224" y="3714752"/>
            <a:ext cx="7772400" cy="24288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Héj távolsága a fészektől      Eltűnt tojások [%]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15 cm 			42%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100 cm 			32%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200 cm 			21%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525446"/>
            <a:ext cx="2928958" cy="211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512064"/>
            <a:ext cx="5586426" cy="914400"/>
          </a:xfrm>
        </p:spPr>
        <p:txBody>
          <a:bodyPr/>
          <a:lstStyle/>
          <a:p>
            <a:r>
              <a:rPr lang="hu-HU" dirty="0" smtClean="0"/>
              <a:t>Jukka és a </a:t>
            </a:r>
            <a:r>
              <a:rPr lang="hu-HU" dirty="0" err="1" smtClean="0"/>
              <a:t>jukkamoly</a:t>
            </a:r>
            <a:r>
              <a:rPr lang="hu-HU" dirty="0" smtClean="0"/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Tegeticula</a:t>
            </a:r>
            <a:r>
              <a:rPr lang="hu-HU" sz="2400" dirty="0" smtClean="0"/>
              <a:t> </a:t>
            </a:r>
            <a:r>
              <a:rPr lang="hu-HU" sz="2400" dirty="0" err="1" smtClean="0"/>
              <a:t>yuccasella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910" y="1783560"/>
            <a:ext cx="4872046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3200" dirty="0" smtClean="0"/>
              <a:t>A </a:t>
            </a:r>
            <a:r>
              <a:rPr lang="hu-HU" sz="3200" dirty="0" err="1" smtClean="0"/>
              <a:t>jukkamoly</a:t>
            </a:r>
            <a:r>
              <a:rPr lang="hu-HU" sz="3200" dirty="0" smtClean="0"/>
              <a:t> nősténye a petéit a yucca virágjába rakja, így a kikelő lárvák a magkezdemények egy részét fogyasztják</a:t>
            </a:r>
            <a:r>
              <a:rPr lang="hu-HU" sz="3200" dirty="0" smtClean="0">
                <a:sym typeface="Symbol"/>
              </a:rPr>
              <a:t> ha nincs megtermékenyítés  nincs termés  nincs molyutód</a:t>
            </a:r>
          </a:p>
          <a:p>
            <a:pPr lvl="0"/>
            <a:r>
              <a:rPr lang="hu-HU" sz="3200" dirty="0" smtClean="0">
                <a:sym typeface="Symbol"/>
              </a:rPr>
              <a:t>Ezért a nőstény p</a:t>
            </a:r>
            <a:r>
              <a:rPr lang="hu-HU" sz="3200" dirty="0" smtClean="0">
                <a:solidFill>
                  <a:schemeClr val="tx2">
                    <a:lumMod val="25000"/>
                  </a:schemeClr>
                </a:solidFill>
                <a:sym typeface="Symbol"/>
              </a:rPr>
              <a:t>ollent</a:t>
            </a:r>
            <a:r>
              <a:rPr lang="hu-HU" sz="3200" dirty="0" smtClean="0">
                <a:sym typeface="Symbol"/>
              </a:rPr>
              <a:t> gyűjt és a bibére r</a:t>
            </a:r>
            <a:r>
              <a:rPr lang="hu-HU" sz="3200" dirty="0" smtClean="0">
                <a:solidFill>
                  <a:schemeClr val="tx2">
                    <a:lumMod val="25000"/>
                  </a:schemeClr>
                </a:solidFill>
                <a:sym typeface="Symbol"/>
              </a:rPr>
              <a:t>agasztja</a:t>
            </a:r>
            <a:endParaRPr lang="hu-HU" sz="32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981" y="214290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322589"/>
            <a:ext cx="3000396" cy="20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506686"/>
            <a:ext cx="2143140" cy="21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501090" cy="1785950"/>
          </a:xfrm>
        </p:spPr>
        <p:txBody>
          <a:bodyPr/>
          <a:lstStyle/>
          <a:p>
            <a:pPr marL="274638" indent="-274638">
              <a:tabLst>
                <a:tab pos="274638" algn="l"/>
              </a:tabLst>
            </a:pPr>
            <a:r>
              <a:rPr lang="hu-HU" sz="3200" u="sng" dirty="0" smtClean="0"/>
              <a:t>Konklúzió:</a:t>
            </a:r>
            <a:r>
              <a:rPr lang="hu-HU" sz="3200" dirty="0" smtClean="0"/>
              <a:t> héjeltávolítás következménye</a:t>
            </a:r>
            <a:br>
              <a:rPr lang="hu-HU" sz="3200" dirty="0" smtClean="0"/>
            </a:br>
            <a:r>
              <a:rPr lang="hu-HU" sz="3200" dirty="0" smtClean="0"/>
              <a:t>az, hogy csökkenti a predáció esélyét, és ezzel növeli az egyed fitneszét.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5872178" cy="914400"/>
          </a:xfrm>
        </p:spPr>
        <p:txBody>
          <a:bodyPr/>
          <a:lstStyle/>
          <a:p>
            <a:r>
              <a:rPr lang="hu-HU" dirty="0" smtClean="0"/>
              <a:t>A vizsgálat szintjei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645308"/>
          </a:xfrm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Génektől az ökoszisztémáig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500166" y="1785926"/>
            <a:ext cx="7429552" cy="321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Nyári lúd</a:t>
            </a:r>
          </a:p>
          <a:p>
            <a:pPr marL="8080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lang="hu-HU" sz="2400" dirty="0" smtClean="0"/>
              <a:t>milyen testhelyzet, milyen tevékenység</a:t>
            </a:r>
          </a:p>
          <a:p>
            <a:pPr marL="8080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hogyan udvarol, milyen az agresszív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viselkedése</a:t>
            </a:r>
          </a:p>
          <a:p>
            <a:pPr marL="8080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lang="hu-HU" sz="2400" baseline="0" dirty="0" smtClean="0"/>
              <a:t>miként</a:t>
            </a:r>
            <a:r>
              <a:rPr lang="hu-HU" sz="2400" dirty="0" smtClean="0"/>
              <a:t> vándorolnak</a:t>
            </a:r>
          </a:p>
          <a:p>
            <a:pPr marL="8080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milyen következménye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a környezetre a táplálkozásának, milyen ragadozók fenyegetik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6" y="4500570"/>
            <a:ext cx="3309934" cy="22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72008"/>
            <a:ext cx="3214710" cy="214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3004" y="142852"/>
            <a:ext cx="7772400" cy="1357322"/>
          </a:xfrm>
        </p:spPr>
        <p:txBody>
          <a:bodyPr/>
          <a:lstStyle/>
          <a:p>
            <a:r>
              <a:rPr lang="hu-HU" dirty="0" smtClean="0"/>
              <a:t>Az etológia replikatív evolúciós modellje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728" y="1571612"/>
            <a:ext cx="6943748" cy="2145506"/>
          </a:xfrm>
        </p:spPr>
        <p:txBody>
          <a:bodyPr/>
          <a:lstStyle/>
          <a:p>
            <a:pPr marL="92075" indent="-23813">
              <a:buNone/>
            </a:pPr>
            <a:r>
              <a:rPr lang="hu-HU" sz="2400" dirty="0" smtClean="0"/>
              <a:t>A viselkedés szabályozása két információs rendszer összehangolt működésének eredménye</a:t>
            </a:r>
          </a:p>
          <a:p>
            <a:pPr marL="898525" indent="-365125"/>
            <a:r>
              <a:rPr lang="hu-HU" dirty="0" smtClean="0"/>
              <a:t>Genetikai memória</a:t>
            </a:r>
          </a:p>
          <a:p>
            <a:pPr marL="898525" indent="-365125"/>
            <a:r>
              <a:rPr lang="hu-HU" dirty="0" smtClean="0"/>
              <a:t>Neurális memória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000100" y="4857760"/>
            <a:ext cx="7772400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800128" y="3643314"/>
            <a:ext cx="8201028" cy="321468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R="0" lvl="0" algn="l" defTabSz="365125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hu-HU" sz="2400" dirty="0" smtClean="0"/>
              <a:t>Az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állat szűkebb környezete egy bizonyos szabályok szerint működő rendszer (víz jelenléte, tereptárgyak, préda, támadó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stb.)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modellt alkot  ha ez tükrözi  a környezet eseményeit  életben marad</a:t>
            </a:r>
          </a:p>
          <a:p>
            <a:pPr marL="898525" lvl="0" indent="-365125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hu-HU" sz="2000" dirty="0" smtClean="0">
                <a:sym typeface="Symbol"/>
              </a:rPr>
              <a:t>Evolúciós értelemben hosszú ideig változatlan tényező  genetikai memória</a:t>
            </a:r>
          </a:p>
          <a:p>
            <a:pPr marL="898525" lvl="0" indent="-365125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Gyorsan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változó tényezők az állat egyedi életében hasznosak </a:t>
            </a:r>
            <a:r>
              <a:rPr lang="hu-HU" sz="2000" dirty="0" smtClean="0">
                <a:sym typeface="Symbol"/>
              </a:rPr>
              <a:t> neurális memória</a:t>
            </a:r>
          </a:p>
          <a:p>
            <a:pPr marL="898525" lvl="0" indent="-365125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hu-HU" sz="2000" dirty="0" smtClean="0">
                <a:sym typeface="Symbol"/>
              </a:rPr>
              <a:t>+ belső viselkedési utasítások (belső reprezentáció)</a:t>
            </a:r>
            <a:endParaRPr lang="hu-HU" sz="2000" dirty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Tudománytörténet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7318" y="1928834"/>
            <a:ext cx="7772400" cy="4572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Arisztotelész</a:t>
            </a:r>
            <a:r>
              <a:rPr lang="hu-HU" dirty="0" smtClean="0"/>
              <a:t>  </a:t>
            </a:r>
          </a:p>
          <a:p>
            <a:pPr>
              <a:buNone/>
            </a:pPr>
            <a:r>
              <a:rPr lang="hu-HU" dirty="0" smtClean="0"/>
              <a:t>           hallomások alapján</a:t>
            </a:r>
          </a:p>
          <a:p>
            <a:r>
              <a:rPr lang="hu-HU" dirty="0" err="1" smtClean="0">
                <a:solidFill>
                  <a:srgbClr val="FFFF00"/>
                </a:solidFill>
              </a:rPr>
              <a:t>Pliniusz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hu-HU" dirty="0" smtClean="0"/>
              <a:t>           antropomorf megközelítés</a:t>
            </a:r>
          </a:p>
          <a:p>
            <a:pPr marL="441325" indent="-373063"/>
            <a:r>
              <a:rPr lang="hu-HU" dirty="0" smtClean="0">
                <a:solidFill>
                  <a:srgbClr val="FFFF00"/>
                </a:solidFill>
              </a:rPr>
              <a:t>Charles Darvin </a:t>
            </a:r>
          </a:p>
          <a:p>
            <a:pPr marL="441325" indent="-373063">
              <a:buNone/>
            </a:pPr>
            <a:r>
              <a:rPr lang="hu-HU" dirty="0" smtClean="0"/>
              <a:t> 		„Az érzelmek kifejeződése</a:t>
            </a:r>
          </a:p>
          <a:p>
            <a:pPr marL="441325" indent="-373063">
              <a:buNone/>
            </a:pPr>
            <a:r>
              <a:rPr lang="hu-HU" dirty="0" smtClean="0"/>
              <a:t>		 az állatokban és </a:t>
            </a:r>
          </a:p>
          <a:p>
            <a:pPr marL="441325" indent="-373063">
              <a:buNone/>
            </a:pPr>
            <a:r>
              <a:rPr lang="hu-HU" dirty="0" smtClean="0"/>
              <a:t>		az emberben” (1872)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164579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928934"/>
            <a:ext cx="2214568" cy="369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Tudománytörténet</a:t>
            </a:r>
            <a:endParaRPr lang="hu-H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42"/>
            <a:ext cx="1905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57224" y="2357430"/>
            <a:ext cx="7772400" cy="4000528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George  </a:t>
            </a:r>
            <a:r>
              <a:rPr lang="hu-HU" dirty="0" err="1" smtClean="0">
                <a:solidFill>
                  <a:srgbClr val="FFFF00"/>
                </a:solidFill>
              </a:rPr>
              <a:t>Romanes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hu-HU" dirty="0" smtClean="0">
                <a:solidFill>
                  <a:srgbClr val="FFFF00"/>
                </a:solidFill>
              </a:rPr>
              <a:t>          </a:t>
            </a:r>
            <a:r>
              <a:rPr lang="hu-HU" dirty="0" smtClean="0"/>
              <a:t>Darwin pártfogoltja és követője</a:t>
            </a:r>
          </a:p>
          <a:p>
            <a:pPr marL="808038">
              <a:buFont typeface="Courier New" pitchFamily="49" charset="0"/>
              <a:buChar char="o"/>
            </a:pPr>
            <a:r>
              <a:rPr lang="hu-HU" dirty="0" smtClean="0"/>
              <a:t>Elmélete: az evolúciós intelligencia-létra</a:t>
            </a:r>
          </a:p>
          <a:p>
            <a:pPr marL="808038">
              <a:buFont typeface="Courier New" pitchFamily="49" charset="0"/>
              <a:buChar char="o"/>
            </a:pPr>
            <a:r>
              <a:rPr lang="hu-HU" dirty="0" smtClean="0"/>
              <a:t>Módszere - anekdoták gyűjtése az állatok intelligens viselkedéséről</a:t>
            </a:r>
          </a:p>
          <a:p>
            <a:pPr marL="1158875" indent="0">
              <a:buNone/>
            </a:pPr>
            <a:r>
              <a:rPr lang="hu-HU" sz="2400" dirty="0" smtClean="0"/>
              <a:t>Néhány hangyafaj olyan feltűnő jegyeket mutat, amelyeket szimpátiának nevezhetünk…</a:t>
            </a:r>
          </a:p>
          <a:p>
            <a:pPr>
              <a:buNone/>
            </a:pPr>
            <a:r>
              <a:rPr lang="hu-HU" dirty="0" smtClean="0"/>
              <a:t>	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910" y="1783560"/>
            <a:ext cx="8501090" cy="4572000"/>
          </a:xfrm>
        </p:spPr>
        <p:txBody>
          <a:bodyPr>
            <a:normAutofit/>
          </a:bodyPr>
          <a:lstStyle/>
          <a:p>
            <a:pPr marL="441325" indent="-373063"/>
            <a:r>
              <a:rPr lang="hu-HU" dirty="0" smtClean="0">
                <a:solidFill>
                  <a:srgbClr val="FFFF00"/>
                </a:solidFill>
              </a:rPr>
              <a:t>C. L Morgan </a:t>
            </a:r>
            <a:r>
              <a:rPr lang="hu-HU" dirty="0" smtClean="0"/>
              <a:t>– bírálta </a:t>
            </a:r>
            <a:r>
              <a:rPr lang="hu-HU" dirty="0" err="1" smtClean="0"/>
              <a:t>Romanes-t</a:t>
            </a:r>
            <a:r>
              <a:rPr lang="hu-HU" dirty="0" smtClean="0"/>
              <a:t>, </a:t>
            </a:r>
          </a:p>
          <a:p>
            <a:pPr marL="441325" indent="-373063">
              <a:buNone/>
            </a:pPr>
            <a:r>
              <a:rPr lang="hu-HU" dirty="0" smtClean="0"/>
              <a:t>	lehető legegyszerűbb magyarázatokat keressük!</a:t>
            </a:r>
          </a:p>
          <a:p>
            <a:pPr marL="441325" indent="-373063"/>
            <a:r>
              <a:rPr lang="hu-HU" dirty="0" smtClean="0">
                <a:solidFill>
                  <a:srgbClr val="FFFF00"/>
                </a:solidFill>
              </a:rPr>
              <a:t>L. Thorndike </a:t>
            </a:r>
            <a:r>
              <a:rPr lang="hu-HU" dirty="0" smtClean="0"/>
              <a:t>- problémadoboz</a:t>
            </a:r>
          </a:p>
          <a:p>
            <a:endParaRPr lang="hu-HU" sz="2400" dirty="0" smtClean="0">
              <a:sym typeface="Symbol"/>
            </a:endParaRP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Tudománytörténet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214686"/>
            <a:ext cx="24491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428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2600" y="3571876"/>
            <a:ext cx="37595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2071710"/>
            <a:ext cx="8229600" cy="4572000"/>
          </a:xfrm>
        </p:spPr>
        <p:txBody>
          <a:bodyPr/>
          <a:lstStyle/>
          <a:p>
            <a:r>
              <a:rPr lang="hu-HU" dirty="0" err="1" smtClean="0"/>
              <a:t>Behaviorizmus</a:t>
            </a:r>
            <a:r>
              <a:rPr lang="hu-HU" dirty="0" smtClean="0"/>
              <a:t>: (J. B. Watson) 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sz="3200" dirty="0" smtClean="0"/>
              <a:t>minden állati viselkedésforma lényegében válasz a környezet ingereire – a viselkedést a korábbi 	tapasztalatok határozzák meg 	</a:t>
            </a:r>
          </a:p>
          <a:p>
            <a:pPr>
              <a:buNone/>
            </a:pPr>
            <a:r>
              <a:rPr lang="hu-HU" sz="3200" dirty="0" smtClean="0">
                <a:sym typeface="Symbol"/>
              </a:rPr>
              <a:t> a tanult viselkedést kell tanulmányozni! 	</a:t>
            </a:r>
          </a:p>
          <a:p>
            <a:pPr>
              <a:buNone/>
            </a:pPr>
            <a:r>
              <a:rPr lang="hu-HU" sz="3200" dirty="0" smtClean="0">
                <a:sym typeface="Symbol"/>
              </a:rPr>
              <a:t>	Kísérleti rendszerek – </a:t>
            </a:r>
            <a:r>
              <a:rPr lang="hu-HU" sz="2800" dirty="0" smtClean="0">
                <a:sym typeface="Symbol"/>
              </a:rPr>
              <a:t>nincs természeti megfigyelés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Tudománytörténet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714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0298" y="1428736"/>
            <a:ext cx="6429420" cy="4926824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FF00"/>
                </a:solidFill>
                <a:sym typeface="Symbol"/>
              </a:rPr>
              <a:t>B. F. </a:t>
            </a:r>
            <a:r>
              <a:rPr lang="hu-HU" dirty="0" err="1" smtClean="0">
                <a:solidFill>
                  <a:srgbClr val="FFFF00"/>
                </a:solidFill>
                <a:sym typeface="Symbol"/>
              </a:rPr>
              <a:t>Skinner</a:t>
            </a:r>
            <a:r>
              <a:rPr lang="hu-HU" dirty="0" smtClean="0">
                <a:solidFill>
                  <a:srgbClr val="FFFF00"/>
                </a:solidFill>
                <a:sym typeface="Symbol"/>
              </a:rPr>
              <a:t> </a:t>
            </a:r>
            <a:endParaRPr lang="hu-HU" dirty="0" smtClean="0">
              <a:sym typeface="Symbol"/>
            </a:endParaRPr>
          </a:p>
          <a:p>
            <a:pPr>
              <a:buNone/>
            </a:pPr>
            <a:r>
              <a:rPr lang="hu-HU" dirty="0" smtClean="0">
                <a:sym typeface="Symbol"/>
              </a:rPr>
              <a:t>             megfigyelhető viselkedést kell     	  tanulmányozni</a:t>
            </a:r>
          </a:p>
          <a:p>
            <a:r>
              <a:rPr lang="hu-HU" dirty="0" smtClean="0">
                <a:solidFill>
                  <a:srgbClr val="FFFF00"/>
                </a:solidFill>
                <a:sym typeface="Symbol"/>
              </a:rPr>
              <a:t>C.S. </a:t>
            </a:r>
            <a:r>
              <a:rPr lang="hu-HU" dirty="0" err="1" smtClean="0">
                <a:solidFill>
                  <a:srgbClr val="FFFF00"/>
                </a:solidFill>
                <a:sym typeface="Symbol"/>
              </a:rPr>
              <a:t>Sherrington</a:t>
            </a:r>
            <a:r>
              <a:rPr lang="hu-HU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hu-HU" dirty="0" smtClean="0">
                <a:sym typeface="Symbol"/>
              </a:rPr>
              <a:t>és </a:t>
            </a:r>
            <a:r>
              <a:rPr lang="hu-HU" dirty="0" smtClean="0">
                <a:solidFill>
                  <a:srgbClr val="FFFF00"/>
                </a:solidFill>
                <a:sym typeface="Symbol"/>
              </a:rPr>
              <a:t>I.P. Pavlov </a:t>
            </a:r>
            <a:r>
              <a:rPr lang="hu-HU" dirty="0" smtClean="0">
                <a:sym typeface="Symbol"/>
              </a:rPr>
              <a:t>– reflextan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Tudománytörténet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238" y="1285861"/>
            <a:ext cx="17620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904" y="3638572"/>
            <a:ext cx="2857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947" y="4071942"/>
            <a:ext cx="195187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14290"/>
            <a:ext cx="2495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910" y="1428736"/>
            <a:ext cx="5500726" cy="2357454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Konrad Lorenz</a:t>
            </a:r>
            <a:r>
              <a:rPr lang="hu-HU" dirty="0" smtClean="0">
                <a:solidFill>
                  <a:srgbClr val="FFFF00"/>
                </a:solidFill>
                <a:sym typeface="Symbol"/>
              </a:rPr>
              <a:t>: </a:t>
            </a:r>
            <a:r>
              <a:rPr lang="hu-HU" dirty="0" smtClean="0">
                <a:sym typeface="Symbol"/>
              </a:rPr>
              <a:t>– zseniális teoretikus és briliáns megfigyelő – merész, logikus, átfogó következtetetései általában megalapozottak!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>
              <a:sym typeface="Symbol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Tudománytörténet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26" y="357166"/>
            <a:ext cx="24828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785786" y="3857604"/>
            <a:ext cx="8001056" cy="30003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125" indent="-365125">
              <a:buFont typeface="Arial" pitchFamily="34" charset="0"/>
              <a:buChar char="•"/>
            </a:pPr>
            <a:r>
              <a:rPr lang="hu-HU" sz="2800" dirty="0" smtClean="0">
                <a:sym typeface="Symbol"/>
              </a:rPr>
              <a:t> A viselkedés megfigyelhető elemei egységekre bonthatók, szerkezetük van, és van egy jól körülírható szerveződése.</a:t>
            </a:r>
          </a:p>
          <a:p>
            <a:pPr marL="365125" indent="-365125">
              <a:buFont typeface="Arial" pitchFamily="34" charset="0"/>
              <a:buChar char="•"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A magatartás a szervezet olyan aktív tényezője, amivel saját fennmaradását, szaporodását segíti elő a természetben!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4348" y="1285860"/>
            <a:ext cx="6786610" cy="5429288"/>
          </a:xfrm>
        </p:spPr>
        <p:txBody>
          <a:bodyPr>
            <a:normAutofit fontScale="40000" lnSpcReduction="20000"/>
          </a:bodyPr>
          <a:lstStyle/>
          <a:p>
            <a:r>
              <a:rPr lang="hu-HU" sz="3900" dirty="0" smtClean="0">
                <a:solidFill>
                  <a:srgbClr val="FFFF00"/>
                </a:solidFill>
                <a:sym typeface="Symbol"/>
              </a:rPr>
              <a:t>Karl von Frisch </a:t>
            </a:r>
            <a:r>
              <a:rPr lang="hu-HU" sz="3200" dirty="0" smtClean="0">
                <a:sym typeface="Symbol"/>
              </a:rPr>
              <a:t>– méhek</a:t>
            </a:r>
          </a:p>
          <a:p>
            <a:pPr>
              <a:buNone/>
            </a:pPr>
            <a:endParaRPr lang="hu-HU" sz="3200" dirty="0" smtClean="0">
              <a:sym typeface="Symbol"/>
            </a:endParaRPr>
          </a:p>
          <a:p>
            <a:r>
              <a:rPr lang="hu-HU" sz="3900" dirty="0" err="1" smtClean="0">
                <a:solidFill>
                  <a:srgbClr val="FFFF00"/>
                </a:solidFill>
                <a:sym typeface="Symbol"/>
              </a:rPr>
              <a:t>Nikolaas</a:t>
            </a:r>
            <a:r>
              <a:rPr lang="hu-HU" sz="3900" dirty="0" smtClean="0">
                <a:solidFill>
                  <a:srgbClr val="FFFF00"/>
                </a:solidFill>
                <a:sym typeface="Symbol"/>
              </a:rPr>
              <a:t> Tinbergen </a:t>
            </a:r>
            <a:r>
              <a:rPr lang="hu-HU" sz="3900" dirty="0" smtClean="0">
                <a:sym typeface="Symbol"/>
              </a:rPr>
              <a:t>: </a:t>
            </a:r>
          </a:p>
          <a:p>
            <a:pPr lvl="0">
              <a:buNone/>
            </a:pPr>
            <a:r>
              <a:rPr lang="hu-HU" dirty="0" smtClean="0">
                <a:sym typeface="Symbol"/>
              </a:rPr>
              <a:t>	</a:t>
            </a:r>
            <a:r>
              <a:rPr lang="hu-HU" sz="4000" dirty="0" smtClean="0">
                <a:sym typeface="Symbol"/>
              </a:rPr>
              <a:t>a viselkedés vizsgálatának szempontjai: </a:t>
            </a:r>
          </a:p>
          <a:p>
            <a:pPr>
              <a:buNone/>
            </a:pPr>
            <a:r>
              <a:rPr lang="hu-HU" sz="4000" dirty="0" smtClean="0"/>
              <a:t>	</a:t>
            </a:r>
            <a:r>
              <a:rPr lang="hu-HU" sz="4000" dirty="0" smtClean="0">
                <a:solidFill>
                  <a:srgbClr val="FFC000"/>
                </a:solidFill>
              </a:rPr>
              <a:t>mechanizmus</a:t>
            </a:r>
            <a:r>
              <a:rPr lang="hu-HU" sz="4000" dirty="0" smtClean="0"/>
              <a:t>: </a:t>
            </a:r>
          </a:p>
          <a:p>
            <a:pPr>
              <a:buNone/>
            </a:pPr>
            <a:r>
              <a:rPr lang="hu-HU" sz="4000" dirty="0" smtClean="0"/>
              <a:t>		Mire jó az állatnak? </a:t>
            </a:r>
            <a:r>
              <a:rPr lang="it-IT" sz="4000" dirty="0" smtClean="0"/>
              <a:t>Mi a hatása a viselkedésnek?</a:t>
            </a:r>
            <a:r>
              <a:rPr lang="hu-HU" sz="4000" dirty="0" smtClean="0"/>
              <a:t> Hogyan csinálja ?</a:t>
            </a:r>
            <a:r>
              <a:rPr lang="hu-HU" sz="4000" i="1" dirty="0" smtClean="0"/>
              <a:t> Milyen élettani és pszichológiai mechanizmusok váltják ki </a:t>
            </a:r>
            <a:r>
              <a:rPr lang="hu-HU" sz="4000" b="1" i="1" dirty="0" smtClean="0"/>
              <a:t>közvetlenül</a:t>
            </a:r>
            <a:r>
              <a:rPr lang="hu-HU" sz="4000" i="1" dirty="0" smtClean="0"/>
              <a:t> a viselkedést? </a:t>
            </a:r>
          </a:p>
          <a:p>
            <a:pPr>
              <a:buNone/>
            </a:pPr>
            <a:r>
              <a:rPr lang="hu-HU" sz="4000" dirty="0" smtClean="0"/>
              <a:t>	</a:t>
            </a:r>
            <a:r>
              <a:rPr lang="hu-HU" sz="4000" dirty="0" smtClean="0">
                <a:solidFill>
                  <a:srgbClr val="FFC000"/>
                </a:solidFill>
              </a:rPr>
              <a:t>ontogenezis</a:t>
            </a:r>
            <a:r>
              <a:rPr lang="hu-HU" sz="4000" dirty="0" smtClean="0"/>
              <a:t>: </a:t>
            </a:r>
          </a:p>
          <a:p>
            <a:pPr>
              <a:buNone/>
            </a:pPr>
            <a:r>
              <a:rPr lang="hu-HU" sz="4000" dirty="0" smtClean="0"/>
              <a:t>		Hogyan alakul ki az élet során? </a:t>
            </a:r>
            <a:r>
              <a:rPr lang="hu-HU" sz="4000" i="1" dirty="0" smtClean="0"/>
              <a:t>Hogyan alakul ki és változik a viselkedés az egyedfejlődés során? Mennyiben felelősek ebben a folyamatban a tanult, illetve az öröklött elemek?</a:t>
            </a:r>
            <a:endParaRPr lang="hu-HU" sz="4000" dirty="0" smtClean="0"/>
          </a:p>
          <a:p>
            <a:pPr>
              <a:buNone/>
            </a:pPr>
            <a:endParaRPr lang="hu-HU" sz="4000" dirty="0" smtClean="0"/>
          </a:p>
          <a:p>
            <a:pPr>
              <a:buNone/>
            </a:pPr>
            <a:r>
              <a:rPr lang="hu-HU" sz="4000" dirty="0" smtClean="0"/>
              <a:t>	</a:t>
            </a:r>
            <a:r>
              <a:rPr lang="hu-HU" sz="4000" dirty="0" smtClean="0">
                <a:solidFill>
                  <a:srgbClr val="FFC000"/>
                </a:solidFill>
              </a:rPr>
              <a:t> funkció</a:t>
            </a:r>
            <a:r>
              <a:rPr lang="hu-HU" sz="4000" dirty="0" smtClean="0"/>
              <a:t>: </a:t>
            </a:r>
          </a:p>
          <a:p>
            <a:pPr>
              <a:buNone/>
            </a:pPr>
            <a:r>
              <a:rPr lang="hu-HU" sz="4000" dirty="0" smtClean="0"/>
              <a:t>		Miért alakult ki? Miért viselkedik úgy az állat? </a:t>
            </a:r>
            <a:r>
              <a:rPr lang="hu-HU" sz="4000" i="1" dirty="0" smtClean="0"/>
              <a:t>Mi a viselkedés </a:t>
            </a:r>
            <a:r>
              <a:rPr lang="hu-HU" sz="4000" b="1" i="1" dirty="0" smtClean="0"/>
              <a:t>funkciója</a:t>
            </a:r>
            <a:r>
              <a:rPr lang="hu-HU" sz="4000" i="1" dirty="0" smtClean="0"/>
              <a:t>, azaz milyen </a:t>
            </a:r>
            <a:r>
              <a:rPr lang="hu-HU" sz="4000" b="1" i="1" dirty="0" smtClean="0"/>
              <a:t>adaptív értékkel</a:t>
            </a:r>
            <a:r>
              <a:rPr lang="hu-HU" sz="4000" i="1" dirty="0" smtClean="0"/>
              <a:t> rendelkezik a túlélésre és a szaporodásra nézve? </a:t>
            </a:r>
          </a:p>
          <a:p>
            <a:pPr>
              <a:buNone/>
            </a:pPr>
            <a:r>
              <a:rPr lang="hu-HU" sz="4000" dirty="0" smtClean="0">
                <a:solidFill>
                  <a:srgbClr val="FFC000"/>
                </a:solidFill>
              </a:rPr>
              <a:t>	evolúció</a:t>
            </a:r>
            <a:r>
              <a:rPr lang="hu-HU" sz="4000" dirty="0" smtClean="0"/>
              <a:t>: </a:t>
            </a:r>
          </a:p>
          <a:p>
            <a:pPr>
              <a:buNone/>
            </a:pPr>
            <a:r>
              <a:rPr lang="hu-HU" sz="4000" dirty="0" smtClean="0"/>
              <a:t>		</a:t>
            </a:r>
            <a:r>
              <a:rPr lang="hu-HU" sz="4000" i="1" dirty="0" smtClean="0"/>
              <a:t>Hogyan változott a viselkedés az </a:t>
            </a:r>
            <a:r>
              <a:rPr lang="hu-HU" sz="4000" b="1" i="1" dirty="0" smtClean="0"/>
              <a:t>evolúciós fejlődés során</a:t>
            </a:r>
            <a:r>
              <a:rPr lang="hu-HU" sz="4000" i="1" dirty="0" smtClean="0"/>
              <a:t>, milyen leszármazási összefüggésekkel és </a:t>
            </a:r>
            <a:r>
              <a:rPr lang="hu-HU" sz="4000" b="1" i="1" dirty="0" smtClean="0"/>
              <a:t>törzsfejlődéstani eseményekkel</a:t>
            </a:r>
            <a:r>
              <a:rPr lang="hu-HU" sz="4000" i="1" dirty="0" smtClean="0"/>
              <a:t> jellemezhető a fejlődés? </a:t>
            </a:r>
          </a:p>
          <a:p>
            <a:pPr lvl="0">
              <a:buNone/>
            </a:pPr>
            <a:endParaRPr lang="hu-HU" sz="3600" dirty="0" smtClean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172" y="3786190"/>
            <a:ext cx="18184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4790" y="214290"/>
            <a:ext cx="16668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914400"/>
          </a:xfrm>
        </p:spPr>
        <p:txBody>
          <a:bodyPr/>
          <a:lstStyle/>
          <a:p>
            <a:r>
              <a:rPr lang="hu-HU" dirty="0" smtClean="0"/>
              <a:t>Tudománytörténet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1258</TotalTime>
  <Words>598</Words>
  <Application>Microsoft Office PowerPoint</Application>
  <PresentationFormat>Diavetítés a képernyőre (4:3 oldalarány)</PresentationFormat>
  <Paragraphs>117</Paragraphs>
  <Slides>22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Metró</vt:lpstr>
      <vt:lpstr>Etológia</vt:lpstr>
      <vt:lpstr>Jukka és a jukkamoly (Tegeticula yuccasella)</vt:lpstr>
      <vt:lpstr>Tudománytörténet</vt:lpstr>
      <vt:lpstr>Tudománytörténet</vt:lpstr>
      <vt:lpstr>Tudománytörténet</vt:lpstr>
      <vt:lpstr>Tudománytörténet</vt:lpstr>
      <vt:lpstr>Tudománytörténet</vt:lpstr>
      <vt:lpstr>Tudománytörténet</vt:lpstr>
      <vt:lpstr>Tudománytörténet</vt:lpstr>
      <vt:lpstr>Vizsgálati szempontok</vt:lpstr>
      <vt:lpstr>Vizsgálati szempontok</vt:lpstr>
      <vt:lpstr>Vizsgálati szempontok</vt:lpstr>
      <vt:lpstr>Vizsgálati szempontok</vt:lpstr>
      <vt:lpstr>Az etológia kérdései</vt:lpstr>
      <vt:lpstr>Az etológia kérdései</vt:lpstr>
      <vt:lpstr>16. dia</vt:lpstr>
      <vt:lpstr>Ultimális kérdés:</vt:lpstr>
      <vt:lpstr>Hipotézis:</vt:lpstr>
      <vt:lpstr>Hogyan?</vt:lpstr>
      <vt:lpstr>Konklúzió: héjeltávolítás következménye az, hogy csökkenti a predáció esélyét, és ezzel növeli az egyed fitneszét.</vt:lpstr>
      <vt:lpstr>A vizsgálat szintjei</vt:lpstr>
      <vt:lpstr>Az etológia replikatív evolúciós modellje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GB</dc:creator>
  <cp:lastModifiedBy>GB</cp:lastModifiedBy>
  <cp:revision>137</cp:revision>
  <dcterms:created xsi:type="dcterms:W3CDTF">2009-12-26T13:05:18Z</dcterms:created>
  <dcterms:modified xsi:type="dcterms:W3CDTF">2010-01-09T07:07:34Z</dcterms:modified>
</cp:coreProperties>
</file>