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9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61" r:id="rId10"/>
    <p:sldId id="265" r:id="rId11"/>
    <p:sldId id="264" r:id="rId12"/>
    <p:sldId id="266" r:id="rId13"/>
    <p:sldId id="267" r:id="rId14"/>
    <p:sldId id="276" r:id="rId15"/>
    <p:sldId id="268" r:id="rId16"/>
    <p:sldId id="269" r:id="rId17"/>
    <p:sldId id="270" r:id="rId18"/>
    <p:sldId id="278" r:id="rId19"/>
    <p:sldId id="271" r:id="rId20"/>
    <p:sldId id="277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706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9E72-A510-1B49-8DC1-11E2102D840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A5629-0404-E943-BBC8-AF81A397D74D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2E54-0D86-3142-B691-7123672E4F6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752599"/>
            <a:ext cx="6629400" cy="34725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A sejt-sejt szignalizáció. A szignál transzdukció általános elvei.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A G proteinhez kapcsolt szignalizáció részletes jellemzése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 Néhány sejtfelszíni receptor és szignáljai</a:t>
            </a:r>
          </a:p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8719" y="1139010"/>
          <a:ext cx="7375588" cy="50952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87794"/>
                <a:gridCol w="36877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Receptor típus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Ligand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Na</a:t>
                      </a:r>
                      <a:r>
                        <a:rPr lang="en-US" sz="1400" baseline="30000"/>
                        <a:t>+</a:t>
                      </a:r>
                      <a:r>
                        <a:rPr lang="en-US" sz="1400"/>
                        <a:t> csatornához kapcsolt receptor (nAChR)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Cl</a:t>
                      </a:r>
                      <a:r>
                        <a:rPr lang="en-US" sz="1400" baseline="30000"/>
                        <a:t>-</a:t>
                      </a:r>
                      <a:r>
                        <a:rPr lang="en-US" sz="1400"/>
                        <a:t> csatornához kapcsolt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GABA, Gly, NMDA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Receptor protein kináz aktivitással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epidermális növekedési faktor (EGF), inzulin, vérlemezke eredetű növekedési faktor (PDGF)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Adenilil ciklázt aktiváló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β-adrenerg, vasopressin, glucagon, thyroid</a:t>
                      </a:r>
                      <a:r>
                        <a:rPr lang="en-US" sz="1400" baseline="0"/>
                        <a:t> stimuláló hormon (TSH), hisztamin, ACTH, prostaciklin, parathyroid hormon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Adenilil</a:t>
                      </a:r>
                      <a:r>
                        <a:rPr lang="en-US" sz="1400" baseline="0"/>
                        <a:t> ciklázt gátló receptor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α-adrenerg, mAChR, prostaglandin E1, adenozin, opioid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PI hidrolízist aktiváló receptor (foszfolipáz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α-adrenerg, mAChR, substance P, gonadotropin releasing hormon, angiotensin,</a:t>
                      </a:r>
                      <a:r>
                        <a:rPr lang="en-US" sz="1400" baseline="0"/>
                        <a:t> thyrothropin releasing hormon, thromboxane A2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Foszfolipáz 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hisztamin, VIP, bradikinin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Immunválaszt moduláló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antigének, antitestek, limfokinek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Integrin típusú receptor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Fibronektin, laminin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Szállító</a:t>
                      </a:r>
                      <a:r>
                        <a:rPr lang="en-US" sz="1400" baseline="0"/>
                        <a:t> receptor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transferrin, asialoglikoprotein, LDL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 A sejtfelszíni receptorok</a:t>
            </a:r>
          </a:p>
          <a:p>
            <a:pPr algn="ctr"/>
            <a:endParaRPr lang="en-US"/>
          </a:p>
        </p:txBody>
      </p:sp>
      <p:graphicFrame>
        <p:nvGraphicFramePr>
          <p:cNvPr id="6" name="Group 70"/>
          <p:cNvGraphicFramePr>
            <a:graphicFrameLocks noGrp="1"/>
          </p:cNvGraphicFramePr>
          <p:nvPr/>
        </p:nvGraphicFramePr>
        <p:xfrm>
          <a:off x="904321" y="4678440"/>
          <a:ext cx="7315200" cy="2057399"/>
        </p:xfrm>
        <a:graphic>
          <a:graphicData uri="http://schemas.openxmlformats.org/drawingml/2006/table">
            <a:tbl>
              <a:tblPr/>
              <a:tblGrid>
                <a:gridCol w="1905000"/>
                <a:gridCol w="1000469"/>
                <a:gridCol w="1209331"/>
                <a:gridCol w="1066800"/>
                <a:gridCol w="990600"/>
                <a:gridCol w="1143000"/>
              </a:tblGrid>
              <a:tr h="1809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Néhány sejtfelszíni receptor jellemzője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Ligand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Sejttípus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Tömeg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(kd)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NH</a:t>
                      </a:r>
                      <a:r>
                        <a:rPr kumimoji="0" lang="cs-CZ" sz="1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</a:t>
                      </a: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 terminus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Recikl. idő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(perc)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Receptor t</a:t>
                      </a:r>
                      <a:r>
                        <a:rPr kumimoji="0" lang="cs-CZ" sz="1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</a:t>
                      </a: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/</a:t>
                      </a:r>
                      <a:r>
                        <a:rPr kumimoji="0" lang="cs-CZ" sz="1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</a:t>
                      </a:r>
                      <a:endParaRPr kumimoji="0" lang="cs-CZ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(óra)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LDL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Asialoglikoprotein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Transferrin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Inzulin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Epidermális növek. faktor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fibroblaszt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hepatocita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hepatocita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adipocita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fibroblaszt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42-54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130 (α), 95 (β)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130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extracell.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citoplazm.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citoplazm.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extracell.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extracell.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8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8"/>
          <p:cNvGraphicFramePr>
            <a:graphicFrameLocks noGrp="1"/>
          </p:cNvGraphicFramePr>
          <p:nvPr/>
        </p:nvGraphicFramePr>
        <p:xfrm>
          <a:off x="914400" y="799080"/>
          <a:ext cx="7315200" cy="3729735"/>
        </p:xfrm>
        <a:graphic>
          <a:graphicData uri="http://schemas.openxmlformats.org/drawingml/2006/table">
            <a:tbl>
              <a:tblPr/>
              <a:tblGrid>
                <a:gridCol w="2113280"/>
                <a:gridCol w="5201920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Sejtfelszíni receptorok általános szerkezete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Domain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Tulajdonság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Extracelluláris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ligandkötőhely itt van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általában a protein zöme itt van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nagy mannóz tartalmú oldalláncokat tartalmaz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Cys-gazdag szekvencia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szekvenciahomológia helye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Transzmembrán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20 aminosavnyi hidrofób rész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több α-helix transzmembrán rész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konzervatív szakaszok itt vannak, ha G-proteinhez kapcsolódik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Citoplazmatikus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szignál-transzdukcióban vesz részt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hossza változik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foszforilációs régiója a receptornak it van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intrinsic (belső, saját) protein kináz aktivitása lehet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 cAMP-vel működő szignalizációs út</a:t>
            </a:r>
          </a:p>
          <a:p>
            <a:pPr algn="ctr"/>
            <a:endParaRPr lang="en-US"/>
          </a:p>
        </p:txBody>
      </p:sp>
      <p:pic>
        <p:nvPicPr>
          <p:cNvPr id="7" name="Picture 6" descr="02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22" y="1477733"/>
            <a:ext cx="8513064" cy="4928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 cAMP szignál-transzdukciós útján át kiváltott sejtválaszok</a:t>
            </a:r>
          </a:p>
          <a:p>
            <a:pPr algn="ctr"/>
            <a:endParaRPr lang="en-US"/>
          </a:p>
        </p:txBody>
      </p:sp>
      <p:graphicFrame>
        <p:nvGraphicFramePr>
          <p:cNvPr id="4" name="Group 133"/>
          <p:cNvGraphicFramePr>
            <a:graphicFrameLocks noGrp="1"/>
          </p:cNvGraphicFramePr>
          <p:nvPr/>
        </p:nvGraphicFramePr>
        <p:xfrm>
          <a:off x="514019" y="1039197"/>
          <a:ext cx="8133600" cy="5212079"/>
        </p:xfrm>
        <a:graphic>
          <a:graphicData uri="http://schemas.openxmlformats.org/drawingml/2006/table">
            <a:tbl>
              <a:tblPr/>
              <a:tblGrid>
                <a:gridCol w="2308048"/>
                <a:gridCol w="2056077"/>
                <a:gridCol w="1642846"/>
                <a:gridCol w="2126629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Stimuláló külső szignál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Gátló belső szignál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Szövet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Sejtválasz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 (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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vázizom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glikogén lebontás*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 (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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zsírsejtek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lipidlebontás fokozása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 (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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szív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szívritmus és összehúzódás fokozódás*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 (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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bél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folyadékszekréció*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 (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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simaizom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relaxáció*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TSH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pajzsmirigy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tiroxin szekréció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Vazopresszin (V</a:t>
                      </a:r>
                      <a:r>
                        <a:rPr kumimoji="0" lang="cs-CZ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 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vese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vízvisszaszívás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Glukagon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máj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glikogén lebontás*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Szerotonin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nyálmirigy (légy)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folyadékkiválasztás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Prosztaglandin I</a:t>
                      </a:r>
                      <a:r>
                        <a:rPr kumimoji="0" lang="cs-CZ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1</a:t>
                      </a:r>
                      <a:endParaRPr kumimoji="0" lang="en-US" sz="14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vérlemezkék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aggregáció és szekréció gátlása*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 (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</a:t>
                      </a:r>
                      <a:r>
                        <a:rPr kumimoji="0" lang="cs-CZ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vérlemezkék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aggregáció és szekréció fokozása*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 (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</a:t>
                      </a:r>
                      <a:r>
                        <a:rPr kumimoji="0" lang="cs-CZ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-receptorok)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zsírsejtek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lipidlebontás csökkenése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adenozin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zsírsejtek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lipidlebontás csökkenése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*cAMP-modulált Ca</a:t>
                      </a:r>
                      <a:r>
                        <a:rPr kumimoji="0" lang="cs-CZ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2+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 hatás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AMP szint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0" y="-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 cAMP szint változásának metabolikus következményei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 foszfoinozitol anyagcserén alapuló szignalizációs út</a:t>
            </a:r>
          </a:p>
          <a:p>
            <a:pPr algn="ctr"/>
            <a:endParaRPr lang="en-US"/>
          </a:p>
        </p:txBody>
      </p:sp>
      <p:pic>
        <p:nvPicPr>
          <p:cNvPr id="4" name="Picture 3" descr="02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6" y="1442584"/>
            <a:ext cx="8641080" cy="5047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 foszfoinozitol anyagcsere szignál-transzdukciós útján kiváltott sejtválaszok</a:t>
            </a:r>
          </a:p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7251" y="1139009"/>
          <a:ext cx="7317215" cy="5400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66221"/>
                <a:gridCol w="2811923"/>
                <a:gridCol w="24390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Külső szignál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Szövet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Sejtválasz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Vazopresszin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máj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glikogén lebontás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Acetilkolin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hasnyálmirigy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amiláz szekréció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Acetilkolin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simaizom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kontrakció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Acetilkolin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oociták (</a:t>
                      </a:r>
                      <a:r>
                        <a:rPr lang="en-US" sz="1600" i="1"/>
                        <a:t>Xenopus</a:t>
                      </a:r>
                      <a:r>
                        <a:rPr lang="en-US" sz="16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</a:t>
                      </a:r>
                      <a:r>
                        <a:rPr lang="en-US" sz="1600" baseline="30000"/>
                        <a:t>-</a:t>
                      </a:r>
                      <a:r>
                        <a:rPr lang="en-US" sz="1600"/>
                        <a:t> permeabilitás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Acetilkolin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hasnyálmirigy β-sejtek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inzulin szekréció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Szerotonin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nyálmirigy (légy)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folyadékszekréció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Thrombin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vérlemezkék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vérlemezke aggregáció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Antigén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limfociták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DNS szintézis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Antigén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hízósejt (neutrofil granulocita?)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hisztamin szekréció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Növekedési faktorok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fibroblaszt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DNS szintézis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Fény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fotoreceptor</a:t>
                      </a:r>
                      <a:r>
                        <a:rPr lang="en-US" sz="1600" baseline="0"/>
                        <a:t> (</a:t>
                      </a:r>
                      <a:r>
                        <a:rPr lang="en-US" sz="1600" i="1" baseline="0"/>
                        <a:t>Limulus</a:t>
                      </a:r>
                      <a:r>
                        <a:rPr lang="en-US" sz="1600" baseline="0"/>
                        <a:t>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fototranszdukció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Spermatozoa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tengeri uborka petesejt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fertilizáció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Tireotróp releasing hormon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hipofízis elülső lebeny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tirotropin szekréció, prolactin szekréció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 A G proteinhez kapcsolt szignál transzdukció és szignál amplifikáció </a:t>
            </a:r>
          </a:p>
          <a:p>
            <a:pPr algn="ctr"/>
            <a:endParaRPr lang="en-US"/>
          </a:p>
        </p:txBody>
      </p:sp>
      <p:pic>
        <p:nvPicPr>
          <p:cNvPr id="9" name="Picture 8" descr="02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5" y="1062106"/>
            <a:ext cx="7488936" cy="5479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 prot kapcs r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93838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G proteinhez kapcsolt receptorok típusai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 A G proteinek</a:t>
            </a:r>
          </a:p>
          <a:p>
            <a:pPr algn="ctr"/>
            <a:endParaRPr lang="en-US"/>
          </a:p>
        </p:txBody>
      </p:sp>
      <p:pic>
        <p:nvPicPr>
          <p:cNvPr id="4" name="Picture 3" descr="Gs alpha 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4" y="4119841"/>
            <a:ext cx="3541471" cy="2180844"/>
          </a:xfrm>
          <a:prstGeom prst="rect">
            <a:avLst/>
          </a:prstGeom>
        </p:spPr>
      </p:pic>
      <p:pic>
        <p:nvPicPr>
          <p:cNvPr id="7" name="Picture 6" descr="Gpr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396" y="4119841"/>
            <a:ext cx="2700020" cy="2400300"/>
          </a:xfrm>
          <a:prstGeom prst="rect">
            <a:avLst/>
          </a:prstGeom>
        </p:spPr>
      </p:pic>
      <p:graphicFrame>
        <p:nvGraphicFramePr>
          <p:cNvPr id="8" name="Group 45"/>
          <p:cNvGraphicFramePr>
            <a:graphicFrameLocks noGrp="1"/>
          </p:cNvGraphicFramePr>
          <p:nvPr/>
        </p:nvGraphicFramePr>
        <p:xfrm>
          <a:off x="626041" y="947495"/>
          <a:ext cx="7890555" cy="2548128"/>
        </p:xfrm>
        <a:graphic>
          <a:graphicData uri="http://schemas.openxmlformats.org/drawingml/2006/table">
            <a:tbl>
              <a:tblPr/>
              <a:tblGrid>
                <a:gridCol w="1319172"/>
                <a:gridCol w="1189300"/>
                <a:gridCol w="1612609"/>
                <a:gridCol w="1093232"/>
                <a:gridCol w="2676242"/>
              </a:tblGrid>
              <a:tr h="2794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G-proteinnel interakcióba lépő receptorok szignál-transzdukciója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Receptor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Stimulus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Effektor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G-protein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Válasz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  <a:sym typeface="Symbol" pitchFamily="26" charset="2"/>
                        </a:rPr>
                        <a:t></a:t>
                      </a: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-adenerg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szerotonin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glucagon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rhodopsin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hízósejt IgE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mAChR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adrenalin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szerotonin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glucagon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fény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IgE antigén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ACh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adenilil cikláz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adenilil cikláz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adenilil cikláz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cGMP foszforiláció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foszfolipáz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K</a:t>
                      </a:r>
                      <a:r>
                        <a:rPr kumimoji="0" lang="cs-CZ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+</a:t>
                      </a: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 csatorna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foszfolipáz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adenilil cikláz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</a:t>
                      </a:r>
                      <a:r>
                        <a:rPr kumimoji="0" lang="cs-CZ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</a:t>
                      </a:r>
                      <a:r>
                        <a:rPr kumimoji="0" lang="cs-CZ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</a:t>
                      </a:r>
                      <a:r>
                        <a:rPr kumimoji="0" lang="cs-CZ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transducin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</a:t>
                      </a:r>
                      <a:r>
                        <a:rPr kumimoji="0" lang="cs-CZ" sz="13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i</a:t>
                      </a:r>
                      <a:endParaRPr kumimoji="0" lang="en-US" sz="13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glikogén lebontás, szívritmus fokozás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általános idegi excitáció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glikogén lebontás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vizuális excitáció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szekréció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szívritmus csökkenés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idegi excitáció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26" charset="-128"/>
                          <a:cs typeface="ＭＳ Ｐゴシック" pitchFamily="26" charset="-128"/>
                        </a:rPr>
                        <a:t>idegi gátlás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26" charset="-128"/>
                        <a:cs typeface="ＭＳ Ｐゴシック" pitchFamily="2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7"/>
            <a:ext cx="9144000" cy="6000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 szignál transzdukció elve</a:t>
            </a:r>
          </a:p>
          <a:p>
            <a:pPr algn="ctr"/>
            <a:endParaRPr lang="en-US"/>
          </a:p>
        </p:txBody>
      </p:sp>
      <p:pic>
        <p:nvPicPr>
          <p:cNvPr id="4" name="Picture 3" descr="lepke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6" y="2049688"/>
            <a:ext cx="3902668" cy="2527406"/>
          </a:xfrm>
          <a:prstGeom prst="rect">
            <a:avLst/>
          </a:prstGeom>
        </p:spPr>
      </p:pic>
      <p:pic>
        <p:nvPicPr>
          <p:cNvPr id="6" name="Picture 5" descr="szign tr föbb es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81" y="1535799"/>
            <a:ext cx="4912157" cy="39794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G prot mukode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772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 G proteinek GTPáz aktivitása és effektorai aktiválása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 Az adenilil cikláz aktivitásának szabályozása G proteinekhez kapcsolt receptorok révén</a:t>
            </a:r>
          </a:p>
          <a:p>
            <a:pPr algn="ctr"/>
            <a:endParaRPr lang="en-US"/>
          </a:p>
        </p:txBody>
      </p:sp>
      <p:pic>
        <p:nvPicPr>
          <p:cNvPr id="3" name="Picture 4" descr="G prot act, inh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153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 szignál transzdukció főbb eseményei</a:t>
            </a:r>
          </a:p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569" y="807357"/>
            <a:ext cx="4145643" cy="571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400"/>
              <a:t>1) Jel generálás, hormon/transzmitter szintézis</a:t>
            </a:r>
            <a:endParaRPr lang="en-US" sz="1400"/>
          </a:p>
          <a:p>
            <a:r>
              <a:rPr lang="cs-CZ" sz="1400"/>
              <a:t>	nem peptid hormonok</a:t>
            </a:r>
            <a:endParaRPr lang="en-US" sz="1400"/>
          </a:p>
          <a:p>
            <a:r>
              <a:rPr lang="cs-CZ" sz="1400"/>
              <a:t>		enzimeik szintézise</a:t>
            </a:r>
            <a:endParaRPr lang="en-US" sz="1400"/>
          </a:p>
          <a:p>
            <a:r>
              <a:rPr lang="cs-CZ" sz="1400"/>
              <a:t>		prekurzorok jelenléte</a:t>
            </a:r>
            <a:endParaRPr lang="en-US" sz="1400"/>
          </a:p>
          <a:p>
            <a:r>
              <a:rPr lang="cs-CZ" sz="1400"/>
              <a:t>		nagy affinitású „uptake“, „re-uptake“</a:t>
            </a:r>
            <a:endParaRPr lang="en-US" sz="1400"/>
          </a:p>
          <a:p>
            <a:r>
              <a:rPr lang="cs-CZ" sz="1400"/>
              <a:t>	peptidhormonok</a:t>
            </a:r>
            <a:endParaRPr lang="en-US" sz="1400"/>
          </a:p>
          <a:p>
            <a:r>
              <a:rPr lang="cs-CZ" sz="1400"/>
              <a:t>		génexpresszió</a:t>
            </a:r>
            <a:endParaRPr lang="en-US" sz="1400"/>
          </a:p>
          <a:p>
            <a:r>
              <a:rPr lang="cs-CZ" sz="1400"/>
              <a:t>		poszttranszlációs modifikáció</a:t>
            </a:r>
            <a:endParaRPr lang="en-US" sz="1400"/>
          </a:p>
          <a:p>
            <a:pPr lvl="0"/>
            <a:r>
              <a:rPr lang="cs-CZ" sz="1400"/>
              <a:t>2) Hormon/transzmitter felszabadulás</a:t>
            </a:r>
            <a:endParaRPr lang="en-US" sz="1400"/>
          </a:p>
          <a:p>
            <a:r>
              <a:rPr lang="cs-CZ" sz="1400"/>
              <a:t>	Ca</a:t>
            </a:r>
            <a:endParaRPr lang="en-US" sz="1400"/>
          </a:p>
          <a:p>
            <a:r>
              <a:rPr lang="cs-CZ" sz="1400"/>
              <a:t>	vezikula</a:t>
            </a:r>
            <a:endParaRPr lang="en-US" sz="1400"/>
          </a:p>
          <a:p>
            <a:pPr lvl="0"/>
            <a:r>
              <a:rPr lang="cs-CZ" sz="1400"/>
              <a:t>3) Jel transzportja a célsejthez</a:t>
            </a:r>
            <a:endParaRPr lang="en-US" sz="1400"/>
          </a:p>
          <a:p>
            <a:pPr lvl="0"/>
            <a:r>
              <a:rPr lang="cs-CZ" sz="1400"/>
              <a:t>4) Jel felfogás-receptor</a:t>
            </a:r>
            <a:endParaRPr lang="en-US" sz="1400"/>
          </a:p>
          <a:p>
            <a:r>
              <a:rPr lang="cs-CZ" sz="1400"/>
              <a:t>	a kötés nagy affinitású</a:t>
            </a:r>
            <a:endParaRPr lang="en-US" sz="1400"/>
          </a:p>
          <a:p>
            <a:r>
              <a:rPr lang="cs-CZ" sz="1400"/>
              <a:t>	a kötés nagy receptorszelektivitású</a:t>
            </a:r>
            <a:endParaRPr lang="en-US" sz="1400"/>
          </a:p>
          <a:p>
            <a:r>
              <a:rPr lang="cs-CZ" sz="1400"/>
              <a:t>	a kötés sztereoszelektív</a:t>
            </a:r>
            <a:endParaRPr lang="en-US" sz="1400"/>
          </a:p>
          <a:p>
            <a:r>
              <a:rPr lang="cs-CZ" sz="1400"/>
              <a:t>	a kötés telíthető</a:t>
            </a:r>
            <a:endParaRPr lang="en-US" sz="1400"/>
          </a:p>
          <a:p>
            <a:r>
              <a:rPr lang="cs-CZ" sz="1400"/>
              <a:t>	a kötés analógokkal gátolható</a:t>
            </a:r>
            <a:endParaRPr lang="en-US" sz="1400"/>
          </a:p>
          <a:p>
            <a:r>
              <a:rPr lang="cs-CZ" sz="1400"/>
              <a:t>	preszinaptikus és/vagy posztszinaptikus lokalizáció</a:t>
            </a:r>
            <a:endParaRPr lang="en-US" sz="1400"/>
          </a:p>
          <a:p>
            <a:r>
              <a:rPr lang="cs-CZ" sz="1400"/>
              <a:t>	agonista/antagonista állapotok</a:t>
            </a:r>
            <a:endParaRPr lang="en-US" sz="1400"/>
          </a:p>
          <a:p>
            <a:r>
              <a:rPr lang="cs-CZ" sz="1400"/>
              <a:t>	kapcsolófehérjék</a:t>
            </a:r>
            <a:endParaRPr lang="en-US" sz="1400"/>
          </a:p>
          <a:p>
            <a:pPr lvl="0"/>
            <a:r>
              <a:rPr lang="cs-CZ" sz="1400"/>
              <a:t>5) Anyagcsere változás</a:t>
            </a:r>
            <a:endParaRPr lang="en-US" sz="1400"/>
          </a:p>
          <a:p>
            <a:r>
              <a:rPr lang="cs-CZ" sz="1400"/>
              <a:t>		foszforiláció</a:t>
            </a:r>
            <a:r>
              <a:rPr lang="cs-CZ" sz="1400">
                <a:sym typeface="Symbol"/>
              </a:rPr>
              <a:t></a:t>
            </a:r>
            <a:r>
              <a:rPr lang="cs-CZ" sz="1400"/>
              <a:t>génexpresszió</a:t>
            </a:r>
            <a:r>
              <a:rPr lang="cs-CZ" sz="1400">
                <a:sym typeface="Symbol"/>
              </a:rPr>
              <a:t></a:t>
            </a:r>
            <a:r>
              <a:rPr lang="cs-CZ" sz="1400"/>
              <a:t>sejtválasz</a:t>
            </a:r>
            <a:endParaRPr lang="en-US" sz="1400"/>
          </a:p>
          <a:p>
            <a:pPr lvl="0"/>
            <a:r>
              <a:rPr lang="cs-CZ" sz="1400"/>
              <a:t>6) Jel eltávolítás</a:t>
            </a:r>
            <a:endParaRPr lang="en-US" sz="1400"/>
          </a:p>
          <a:p>
            <a:r>
              <a:rPr lang="cs-CZ" sz="1400"/>
              <a:t>		enzimatikus</a:t>
            </a:r>
            <a:endParaRPr lang="en-US" sz="1400"/>
          </a:p>
          <a:p>
            <a:r>
              <a:rPr lang="cs-CZ" sz="1400"/>
              <a:t>		„re-uptake“</a:t>
            </a:r>
            <a:r>
              <a:rPr lang="en-US" sz="14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 szignál transzdukció vizsgáló módszerei</a:t>
            </a:r>
          </a:p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0531" y="807358"/>
            <a:ext cx="7870112" cy="580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200"/>
              <a:t>1) Jel generálás, hormon vagy transzmitter szintézis, a jel transzportja</a:t>
            </a:r>
            <a:endParaRPr lang="en-US" sz="1200"/>
          </a:p>
          <a:p>
            <a:r>
              <a:rPr lang="cs-CZ" sz="1200"/>
              <a:t>	-szintézis vizsgálat</a:t>
            </a:r>
            <a:endParaRPr lang="en-US" sz="1200"/>
          </a:p>
          <a:p>
            <a:r>
              <a:rPr lang="cs-CZ" sz="1200"/>
              <a:t>		-szintézisgátlók alkalmazása</a:t>
            </a:r>
            <a:endParaRPr lang="en-US" sz="1200"/>
          </a:p>
          <a:p>
            <a:r>
              <a:rPr lang="cs-CZ" sz="1200"/>
              <a:t>		-primer transzkriptumok vizsgálata (pl. HPLC, molekuláris biológiai vizsgálatok /pl.  poszttranszlációs modifikációk/)</a:t>
            </a:r>
            <a:endParaRPr lang="en-US" sz="1200"/>
          </a:p>
          <a:p>
            <a:r>
              <a:rPr lang="cs-CZ" sz="1200"/>
              <a:t>	-transzportvizsgálatok (ligatúra, transzportgátlók stb.)</a:t>
            </a:r>
            <a:endParaRPr lang="en-US" sz="1200"/>
          </a:p>
          <a:p>
            <a:r>
              <a:rPr lang="cs-CZ" sz="1200"/>
              <a:t> </a:t>
            </a:r>
            <a:endParaRPr lang="en-US" sz="1200"/>
          </a:p>
          <a:p>
            <a:pPr lvl="0"/>
            <a:r>
              <a:rPr lang="cs-CZ" sz="1200"/>
              <a:t>2) Jel felszabadulás</a:t>
            </a:r>
            <a:endParaRPr lang="en-US" sz="1200"/>
          </a:p>
          <a:p>
            <a:r>
              <a:rPr lang="cs-CZ" sz="1200"/>
              <a:t>	-release-mérések és vizsgálatok</a:t>
            </a:r>
            <a:endParaRPr lang="en-US" sz="1200"/>
          </a:p>
          <a:p>
            <a:r>
              <a:rPr lang="cs-CZ" sz="1200"/>
              <a:t>	-biokémia (pl. spontán neurotranszmitter felszabadulás, kiváltott felszabadulás /release/)</a:t>
            </a:r>
            <a:endParaRPr lang="en-US" sz="1200"/>
          </a:p>
          <a:p>
            <a:r>
              <a:rPr lang="cs-CZ" sz="1200"/>
              <a:t>	-receptorkötés (pl. a preszinaptikus release gátlásánaks vizsgálatával)</a:t>
            </a:r>
            <a:endParaRPr lang="en-US" sz="1200"/>
          </a:p>
          <a:p>
            <a:r>
              <a:rPr lang="cs-CZ" sz="1200"/>
              <a:t>	-elektronmikroszkópia</a:t>
            </a:r>
            <a:endParaRPr lang="en-US" sz="1200"/>
          </a:p>
          <a:p>
            <a:r>
              <a:rPr lang="cs-CZ" sz="1200"/>
              <a:t>	-elektrofiziológia</a:t>
            </a:r>
            <a:endParaRPr lang="en-US" sz="1200"/>
          </a:p>
          <a:p>
            <a:r>
              <a:rPr lang="cs-CZ" sz="1200"/>
              <a:t>	-ultracentrifuga</a:t>
            </a:r>
            <a:endParaRPr lang="en-US" sz="1200"/>
          </a:p>
          <a:p>
            <a:r>
              <a:rPr lang="cs-CZ" sz="1200"/>
              <a:t> </a:t>
            </a:r>
            <a:endParaRPr lang="en-US" sz="1200"/>
          </a:p>
          <a:p>
            <a:pPr lvl="0"/>
            <a:r>
              <a:rPr lang="cs-CZ" sz="1200"/>
              <a:t>3) Jel transzportja a célsejthez</a:t>
            </a:r>
            <a:endParaRPr lang="en-US" sz="1200"/>
          </a:p>
          <a:p>
            <a:r>
              <a:rPr lang="cs-CZ" sz="1200"/>
              <a:t>	-bontóenzimek vizsgálata (pl. a hatás gátlás)</a:t>
            </a:r>
            <a:endParaRPr lang="en-US" sz="1200"/>
          </a:p>
          <a:p>
            <a:r>
              <a:rPr lang="cs-CZ" sz="1200"/>
              <a:t> </a:t>
            </a:r>
            <a:endParaRPr lang="en-US" sz="1200"/>
          </a:p>
          <a:p>
            <a:pPr lvl="0"/>
            <a:r>
              <a:rPr lang="cs-CZ" sz="1200"/>
              <a:t>4) Jel felfogása</a:t>
            </a:r>
            <a:endParaRPr lang="en-US" sz="1200"/>
          </a:p>
          <a:p>
            <a:r>
              <a:rPr lang="cs-CZ" sz="1200"/>
              <a:t>	-receptorfarmakológia (membránkötés, autoradiográfia)</a:t>
            </a:r>
            <a:endParaRPr lang="en-US" sz="1200"/>
          </a:p>
          <a:p>
            <a:r>
              <a:rPr lang="cs-CZ" sz="1200"/>
              <a:t>	-elektrofiziológia (pl. iontoforézis, intra- és extracelluláris elvezetés)</a:t>
            </a:r>
            <a:endParaRPr lang="en-US" sz="1200"/>
          </a:p>
          <a:p>
            <a:r>
              <a:rPr lang="cs-CZ" sz="1200"/>
              <a:t>	-immuncitokémia (pl. receptorok elleni antitestek)</a:t>
            </a:r>
            <a:endParaRPr lang="en-US" sz="1200"/>
          </a:p>
          <a:p>
            <a:r>
              <a:rPr lang="cs-CZ" sz="1200"/>
              <a:t> </a:t>
            </a:r>
            <a:endParaRPr lang="en-US" sz="1200"/>
          </a:p>
          <a:p>
            <a:pPr lvl="0"/>
            <a:r>
              <a:rPr lang="cs-CZ" sz="1200"/>
              <a:t>5) Anyagcsere változás</a:t>
            </a:r>
            <a:endParaRPr lang="en-US" sz="1200"/>
          </a:p>
          <a:p>
            <a:r>
              <a:rPr lang="cs-CZ" sz="1200"/>
              <a:t>	-elektrofiziológia</a:t>
            </a:r>
            <a:endParaRPr lang="en-US" sz="1200"/>
          </a:p>
          <a:p>
            <a:r>
              <a:rPr lang="cs-CZ" sz="1200"/>
              <a:t>	-molekuláris biológia (pl. transzkripció, transzláció vizsgálata)</a:t>
            </a:r>
            <a:endParaRPr lang="en-US" sz="1200"/>
          </a:p>
          <a:p>
            <a:r>
              <a:rPr lang="cs-CZ" sz="1200"/>
              <a:t>	-biokémia (lipid, fehérje, nukleinsav</a:t>
            </a:r>
            <a:r>
              <a:rPr lang="cs-CZ" sz="1200">
                <a:sym typeface="Symbol"/>
              </a:rPr>
              <a:t></a:t>
            </a:r>
            <a:r>
              <a:rPr lang="cs-CZ" sz="1200"/>
              <a:t> közti anyagcsere)</a:t>
            </a:r>
            <a:endParaRPr lang="en-US" sz="1200"/>
          </a:p>
          <a:p>
            <a:r>
              <a:rPr lang="cs-CZ" sz="1200"/>
              <a:t>	-hisztológia</a:t>
            </a:r>
            <a:endParaRPr lang="en-US" sz="1200"/>
          </a:p>
          <a:p>
            <a:r>
              <a:rPr lang="cs-CZ" sz="1200"/>
              <a:t>	-atomabszorpció (pl. elem/nyomelem-tartalom)</a:t>
            </a:r>
            <a:endParaRPr lang="en-US" sz="1200"/>
          </a:p>
          <a:p>
            <a:r>
              <a:rPr lang="cs-CZ" sz="1200"/>
              <a:t> </a:t>
            </a:r>
            <a:endParaRPr lang="en-US" sz="1200"/>
          </a:p>
          <a:p>
            <a:pPr lvl="0"/>
            <a:r>
              <a:rPr lang="cs-CZ" sz="1200"/>
              <a:t>6) Jel eltávolítás (sejtválasz megszűnik)</a:t>
            </a:r>
            <a:endParaRPr lang="en-US" sz="1200"/>
          </a:p>
          <a:p>
            <a:r>
              <a:rPr lang="cs-CZ" sz="1200"/>
              <a:t>	-hisztológia</a:t>
            </a:r>
            <a:endParaRPr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Az extracelluláris szignál szerepe a sejt metabolizmusában</a:t>
            </a:r>
          </a:p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7750" y="807357"/>
            <a:ext cx="7169293" cy="586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/>
              <a:t>   </a:t>
            </a:r>
            <a:r>
              <a:rPr lang="cs-CZ" sz="1600"/>
              <a:t>specifikus receptorok közvetítik az extracelluláris szignált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sokféle anyag tölthet be hormon/neurotranszmitter szerepet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a legtöbb lipofil hormon a citoszol vagy a mag receptoraival lép interakcióba</a:t>
            </a:r>
          </a:p>
          <a:p>
            <a:pPr lvl="1">
              <a:spcAft>
                <a:spcPts val="600"/>
              </a:spcAft>
            </a:pPr>
            <a:r>
              <a:rPr lang="cs-CZ" sz="1600"/>
              <a:t>	hatásuk hosszantartó	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vízoldékony hormonok a sejtfelszín receptoraival lépnek interakcióba</a:t>
            </a:r>
            <a:endParaRPr lang="en-US" sz="1600"/>
          </a:p>
          <a:p>
            <a:pPr lvl="1">
              <a:spcAft>
                <a:spcPts val="600"/>
              </a:spcAft>
            </a:pPr>
            <a:r>
              <a:rPr lang="cs-CZ" sz="1600"/>
              <a:t>   	hatásuk gyors</a:t>
            </a:r>
            <a:endParaRPr lang="en-US" sz="1600"/>
          </a:p>
          <a:p>
            <a:pPr lvl="1">
              <a:spcAft>
                <a:spcPts val="600"/>
              </a:spcAft>
            </a:pPr>
            <a:r>
              <a:rPr lang="cs-CZ" sz="1600"/>
              <a:t>   	kapcsolófehérjék, amplifikálók és másodlagos hírvivők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prosztaglandinok lipofilek, de a sejtfelszínen hatnak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a hormon szintézis, felszabadulás és lebontás (degradáció) szabályozott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a receptor-ligand K</a:t>
            </a:r>
            <a:r>
              <a:rPr lang="cs-CZ" sz="1600" baseline="-25000"/>
              <a:t>d</a:t>
            </a:r>
            <a:r>
              <a:rPr lang="cs-CZ" sz="1600"/>
              <a:t> értéke öszefüggésben áll a keringő hormon koncentrációjával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a hormonanalógokkal vizsgálni lehet a receptorok működését</a:t>
            </a:r>
            <a:endParaRPr lang="en-US" sz="1600"/>
          </a:p>
          <a:p>
            <a:pPr lvl="1">
              <a:spcAft>
                <a:spcPts val="600"/>
              </a:spcAft>
            </a:pPr>
            <a:r>
              <a:rPr lang="cs-CZ" sz="1600"/>
              <a:t>   	agonista/antagonista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számos receptortípus lép interakcióba ugyanazzal az adenilil ciklázzal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a Ca ionok másodlagos hírvivők</a:t>
            </a:r>
            <a:endParaRPr lang="en-US" sz="1600"/>
          </a:p>
          <a:p>
            <a:pPr lvl="0">
              <a:spcAft>
                <a:spcPts val="600"/>
              </a:spcAft>
              <a:buFont typeface="Arial"/>
              <a:buChar char="•"/>
            </a:pPr>
            <a:r>
              <a:rPr lang="cs-CZ" sz="1600"/>
              <a:t>   a receptorok száma szabályozott</a:t>
            </a:r>
            <a:endParaRPr lang="en-US" sz="1600"/>
          </a:p>
          <a:p>
            <a:pPr lvl="1">
              <a:spcAft>
                <a:spcPts val="600"/>
              </a:spcAft>
            </a:pPr>
            <a:r>
              <a:rPr lang="cs-CZ" sz="1600"/>
              <a:t>	a „down“ reguláció a keringő hormon nagy mennyiségére utal</a:t>
            </a:r>
            <a:endParaRPr lang="en-US" sz="1600"/>
          </a:p>
          <a:p>
            <a:pPr lvl="1">
              <a:spcAft>
                <a:spcPts val="600"/>
              </a:spcAft>
            </a:pPr>
            <a:r>
              <a:rPr lang="cs-CZ" sz="1600"/>
              <a:t>	denervációs hiperszenzitivitás, „up“ reguláció</a:t>
            </a:r>
            <a:endParaRPr lang="en-US" sz="1600"/>
          </a:p>
          <a:p>
            <a:pPr lvl="1">
              <a:spcAft>
                <a:spcPts val="600"/>
              </a:spcAft>
            </a:pPr>
            <a:r>
              <a:rPr lang="cs-CZ" sz="1600"/>
              <a:t>	környezeti hatás, patológiás elváltozás, ontogenetikus állapot</a:t>
            </a:r>
            <a:endParaRPr 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 sejt-sejt szignalizáció típusai (példákkal)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00200" y="688707"/>
            <a:ext cx="6172200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cs-CZ" sz="1800">
                <a:latin typeface="Times New Roman" pitchFamily="-107" charset="0"/>
              </a:rPr>
              <a:t>Sejtfelszíni receptorokkal</a:t>
            </a:r>
          </a:p>
          <a:p>
            <a:endParaRPr lang="cs-CZ" sz="1800">
              <a:latin typeface="Times New Roman" pitchFamily="-107" charset="0"/>
            </a:endParaRPr>
          </a:p>
          <a:p>
            <a:r>
              <a:rPr lang="cs-CZ" sz="1800">
                <a:latin typeface="Times New Roman" pitchFamily="-107" charset="0"/>
              </a:rPr>
              <a:t>	G-proteinhez kapcsolt sejtfelszíni receptorokkal</a:t>
            </a:r>
          </a:p>
          <a:p>
            <a:r>
              <a:rPr lang="cs-CZ" sz="1800">
                <a:latin typeface="Times New Roman" pitchFamily="-107" charset="0"/>
              </a:rPr>
              <a:t>		(cAMP, foszfoinozitol anyagcsere)</a:t>
            </a:r>
          </a:p>
          <a:p>
            <a:endParaRPr lang="cs-CZ" sz="1800">
              <a:latin typeface="Times New Roman" pitchFamily="-107" charset="0"/>
            </a:endParaRPr>
          </a:p>
          <a:p>
            <a:r>
              <a:rPr lang="cs-CZ" sz="1800">
                <a:latin typeface="Times New Roman" pitchFamily="-107" charset="0"/>
              </a:rPr>
              <a:t>	Enzimkapcsolt sejtfelszíni receptorokkal</a:t>
            </a:r>
          </a:p>
          <a:p>
            <a:r>
              <a:rPr lang="cs-CZ" sz="1800">
                <a:latin typeface="Times New Roman" pitchFamily="-107" charset="0"/>
              </a:rPr>
              <a:t>		(inzulin, növekedési faktorok)</a:t>
            </a:r>
          </a:p>
          <a:p>
            <a:endParaRPr lang="cs-CZ" sz="1800">
              <a:latin typeface="Times New Roman" pitchFamily="-107" charset="0"/>
            </a:endParaRPr>
          </a:p>
          <a:p>
            <a:r>
              <a:rPr lang="cs-CZ">
                <a:latin typeface="Times New Roman" pitchFamily="-107" charset="0"/>
              </a:rPr>
              <a:t>	Proteolízissel kapcsolt szignalizációval</a:t>
            </a:r>
          </a:p>
          <a:p>
            <a:r>
              <a:rPr lang="cs-CZ">
                <a:latin typeface="Times New Roman" pitchFamily="-107" charset="0"/>
              </a:rPr>
              <a:t>		(Wnt, Hedgehog, Notch/Delta, NF-KappaB)</a:t>
            </a:r>
          </a:p>
          <a:p>
            <a:endParaRPr lang="cs-CZ">
              <a:latin typeface="Times New Roman" pitchFamily="-107" charset="0"/>
            </a:endParaRPr>
          </a:p>
          <a:p>
            <a:r>
              <a:rPr lang="cs-CZ" sz="1800">
                <a:latin typeface="Times New Roman" pitchFamily="-107" charset="0"/>
              </a:rPr>
              <a:t>	Ioncsatornákhoz kapcsolt sejtfelszíni receptorokkal</a:t>
            </a:r>
          </a:p>
          <a:p>
            <a:r>
              <a:rPr lang="cs-CZ" sz="1800">
                <a:latin typeface="Times New Roman" pitchFamily="-107" charset="0"/>
              </a:rPr>
              <a:t>		(transzmitter-függő ioncsatornák)</a:t>
            </a:r>
          </a:p>
          <a:p>
            <a:endParaRPr lang="cs-CZ" sz="1800">
              <a:latin typeface="Times New Roman" pitchFamily="-107" charset="0"/>
            </a:endParaRPr>
          </a:p>
          <a:p>
            <a:endParaRPr lang="cs-CZ">
              <a:latin typeface="Times New Roman" pitchFamily="-107" charset="0"/>
            </a:endParaRPr>
          </a:p>
          <a:p>
            <a:r>
              <a:rPr lang="cs-CZ" sz="1800">
                <a:latin typeface="Times New Roman" pitchFamily="-107" charset="0"/>
              </a:rPr>
              <a:t>Ligand-aktivált génszabályzó fehérjékkel</a:t>
            </a:r>
          </a:p>
          <a:p>
            <a:r>
              <a:rPr lang="cs-CZ" sz="1800">
                <a:latin typeface="Times New Roman" pitchFamily="-107" charset="0"/>
              </a:rPr>
              <a:t>	(szteroidok, tiroid hormon, retinoidok, D vitamin)</a:t>
            </a:r>
          </a:p>
          <a:p>
            <a:endParaRPr lang="cs-CZ" sz="1800">
              <a:latin typeface="Times New Roman" pitchFamily="-107" charset="0"/>
            </a:endParaRPr>
          </a:p>
          <a:p>
            <a:endParaRPr lang="cs-CZ" sz="1800">
              <a:latin typeface="Times New Roman" pitchFamily="-107" charset="0"/>
            </a:endParaRPr>
          </a:p>
          <a:p>
            <a:r>
              <a:rPr lang="cs-CZ" sz="1800">
                <a:latin typeface="Times New Roman" pitchFamily="-107" charset="0"/>
              </a:rPr>
              <a:t>Intracelluláris enzimhez való kötődéssel</a:t>
            </a:r>
          </a:p>
          <a:p>
            <a:r>
              <a:rPr lang="cs-CZ" sz="1800">
                <a:latin typeface="Times New Roman" pitchFamily="-107" charset="0"/>
              </a:rPr>
              <a:t>	(NO)</a:t>
            </a:r>
            <a:endParaRPr lang="en-US" sz="1800">
              <a:latin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 receptorok klasszikus/funkcionális alapú felosztása (1)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7086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cs-CZ" sz="1800" b="1">
                <a:latin typeface="Times New Roman" pitchFamily="-107" charset="0"/>
              </a:rPr>
              <a:t>1. TRANSMEMBRANE RECEPTORS</a:t>
            </a:r>
          </a:p>
          <a:p>
            <a:r>
              <a:rPr lang="cs-CZ" sz="1800" b="1">
                <a:latin typeface="Times New Roman" pitchFamily="-107" charset="0"/>
              </a:rPr>
              <a:t>1.1 Metabotropic receptors</a:t>
            </a:r>
          </a:p>
          <a:p>
            <a:r>
              <a:rPr lang="cs-CZ" sz="1800">
                <a:latin typeface="Times New Roman" pitchFamily="-107" charset="0"/>
              </a:rPr>
              <a:t>	1.1.1. G-protein-coupled receptors</a:t>
            </a:r>
          </a:p>
          <a:p>
            <a:r>
              <a:rPr lang="cs-CZ" sz="1800">
                <a:latin typeface="Times New Roman" pitchFamily="-107" charset="0"/>
              </a:rPr>
              <a:t>		</a:t>
            </a:r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Muscarinic ACh receptor, Adenosine receptor, Adrenoceptors,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GABA receptors, Angiotensin receptor, Cannabinoid receptor,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Cholecystokinin receptor, Dopamine receptor,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Glucagon receptors, Metabotropic glutamate receptors,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Histamine receptors, Olfactory receptors, Opioid receptors,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Rhodopsin, Secretin receptors, Serotonin receptors (except Type-3),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Somatostatin receptors, Calcium-sensing receptor,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Chemokine receptors</a:t>
            </a:r>
          </a:p>
          <a:p>
            <a:endParaRPr lang="en-US" sz="1200">
              <a:latin typeface="Times New Roman" pitchFamily="-107" charset="0"/>
              <a:ea typeface="Times New Roman" pitchFamily="-107" charset="0"/>
              <a:cs typeface="Times New Roman" pitchFamily="-107" charset="0"/>
            </a:endParaRPr>
          </a:p>
          <a:p>
            <a:r>
              <a:rPr lang="cs-CZ" sz="1800">
                <a:latin typeface="Times New Roman" pitchFamily="-107" charset="0"/>
              </a:rPr>
              <a:t>	1.1.2. Receptor tyrosine kinases</a:t>
            </a:r>
          </a:p>
          <a:p>
            <a:r>
              <a:rPr lang="cs-CZ" sz="1800">
                <a:latin typeface="Times New Roman" pitchFamily="-107" charset="0"/>
              </a:rPr>
              <a:t>		</a:t>
            </a:r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Erythropoietin receptor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Insulin receptor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Eph receptors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Insulin-like growth factor 1 receptor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various other growth factor and cytokine receptors</a:t>
            </a:r>
          </a:p>
          <a:p>
            <a:endParaRPr lang="en-US" sz="1200">
              <a:latin typeface="Times New Roman" pitchFamily="-107" charset="0"/>
              <a:ea typeface="Times New Roman" pitchFamily="-107" charset="0"/>
              <a:cs typeface="Times New Roman" pitchFamily="-107" charset="0"/>
            </a:endParaRPr>
          </a:p>
          <a:p>
            <a:r>
              <a:rPr lang="en-US" sz="1200" b="1"/>
              <a:t>	</a:t>
            </a:r>
            <a:r>
              <a:rPr lang="en-US" sz="18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1.1.3. Guanylyl cyclase receptors</a:t>
            </a:r>
          </a:p>
          <a:p>
            <a:r>
              <a:rPr lang="en-US" sz="1200"/>
              <a:t>		</a:t>
            </a:r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GC-A &amp; GC-B receptors</a:t>
            </a:r>
            <a:r>
              <a:rPr lang="hu-HU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: </a:t>
            </a:r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Atrial-natriuretic peptide and other natriuretic peptides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 	GC-C: Guanylin receptor</a:t>
            </a:r>
            <a:endParaRPr lang="cs-CZ" sz="1200">
              <a:latin typeface="Times New Roman" pitchFamily="-107" charset="0"/>
              <a:ea typeface="Times New Roman" pitchFamily="-107" charset="0"/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A receptorok klasszikus/funkcionális alapú felosztása (2)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685800"/>
            <a:ext cx="6934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cs-CZ" sz="1800" b="1">
                <a:latin typeface="Times New Roman" pitchFamily="-107" charset="0"/>
              </a:rPr>
              <a:t>1.2. Ionotropic receptors</a:t>
            </a:r>
          </a:p>
          <a:p>
            <a:r>
              <a:rPr lang="cs-CZ" sz="1800">
                <a:latin typeface="Times New Roman" pitchFamily="-107" charset="0"/>
              </a:rPr>
              <a:t>	</a:t>
            </a:r>
          </a:p>
          <a:p>
            <a:r>
              <a:rPr lang="cs-CZ" sz="18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1.2.1. </a:t>
            </a:r>
            <a:r>
              <a:rPr lang="en-US" sz="18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Extracellular ligands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nicotinic AChR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Gly receptor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GABA receptors (A, C)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Glu receptors (NMDA, AMPA, Kainate)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5-HT</a:t>
            </a:r>
            <a:r>
              <a:rPr lang="en-US" sz="1200" baseline="-250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3</a:t>
            </a:r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 receptor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P2X receptors (ATP)</a:t>
            </a:r>
          </a:p>
          <a:p>
            <a:endParaRPr lang="en-US" sz="1200">
              <a:latin typeface="Times New Roman" pitchFamily="-107" charset="0"/>
              <a:ea typeface="Times New Roman" pitchFamily="-107" charset="0"/>
              <a:cs typeface="Times New Roman" pitchFamily="-107" charset="0"/>
            </a:endParaRPr>
          </a:p>
          <a:p>
            <a:endParaRPr lang="en-US" sz="1200">
              <a:latin typeface="Times New Roman" pitchFamily="-107" charset="0"/>
              <a:ea typeface="Times New Roman" pitchFamily="-107" charset="0"/>
              <a:cs typeface="Times New Roman" pitchFamily="-107" charset="0"/>
            </a:endParaRPr>
          </a:p>
          <a:p>
            <a:r>
              <a:rPr lang="en-US" sz="1200" b="1"/>
              <a:t>	</a:t>
            </a:r>
            <a:r>
              <a:rPr lang="en-US" sz="18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1.2.2. Intracellular ligands</a:t>
            </a:r>
          </a:p>
          <a:p>
            <a:r>
              <a:rPr lang="en-US" sz="1200"/>
              <a:t>		</a:t>
            </a:r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cyclic nucleotide-gated ion channels (cGMP, vision; cAMP and cGTP, olfaction)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IP</a:t>
            </a:r>
            <a:r>
              <a:rPr lang="en-US" sz="1200" baseline="-250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3</a:t>
            </a:r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 receptor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intracellular ATP receptors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ryanodine receptor</a:t>
            </a:r>
          </a:p>
          <a:p>
            <a:r>
              <a:rPr lang="en-US" sz="1200"/>
              <a:t> </a:t>
            </a:r>
            <a:endParaRPr lang="en-US" sz="1200">
              <a:latin typeface="Times New Roman" pitchFamily="-107" charset="0"/>
              <a:ea typeface="Times New Roman" pitchFamily="-107" charset="0"/>
              <a:cs typeface="Times New Roman" pitchFamily="-107" charset="0"/>
            </a:endParaRP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 </a:t>
            </a:r>
          </a:p>
          <a:p>
            <a:r>
              <a:rPr lang="en-US" sz="1800" b="1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2. INTRACELLULAR RECEPTORS</a:t>
            </a:r>
          </a:p>
          <a:p>
            <a:r>
              <a:rPr lang="en-US" sz="1800" b="1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2.1. Transcription factors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nuclear receptor (steroid)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 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 </a:t>
            </a:r>
          </a:p>
          <a:p>
            <a:r>
              <a:rPr lang="en-US" sz="1800" b="1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2.2. Others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ionotropic receptor (IP3 receptor)</a:t>
            </a:r>
          </a:p>
          <a:p>
            <a:r>
              <a:rPr lang="en-US" sz="1200">
                <a:latin typeface="Times New Roman" pitchFamily="-107" charset="0"/>
                <a:ea typeface="Times New Roman" pitchFamily="-107" charset="0"/>
                <a:cs typeface="Times New Roman" pitchFamily="-107" charset="0"/>
              </a:rPr>
              <a:t>		sigma1 receptor (neurosteroids)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746"/>
            <a:ext cx="9144000" cy="7996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  <a:p>
            <a:pPr algn="ctr"/>
            <a:r>
              <a:rPr lang="en-US" sz="2400"/>
              <a:t>Transzmembrán fehérjék/sejtfelszíni receptorok</a:t>
            </a:r>
          </a:p>
          <a:p>
            <a:pPr algn="ctr"/>
            <a:endParaRPr lang="en-US"/>
          </a:p>
        </p:txBody>
      </p:sp>
      <p:pic>
        <p:nvPicPr>
          <p:cNvPr id="3" name="Picture 2" descr="glikoforin, adrenerg r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5" y="890796"/>
            <a:ext cx="8163611" cy="5716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1599</Words>
  <Application>Microsoft Macintosh PowerPoint</Application>
  <PresentationFormat>On-screen Show (4:3)</PresentationFormat>
  <Paragraphs>388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 sejt-sejt szignalizáció. A szignál transzdukció általános elvei.   A G proteinhez kapcsolt szignalizáció részletes jellemzése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Cell Biology and Molecular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Karoly Gulya</dc:creator>
  <cp:lastModifiedBy>Karoly Gulya</cp:lastModifiedBy>
  <cp:revision>9</cp:revision>
  <cp:lastPrinted>2009-10-02T19:45:24Z</cp:lastPrinted>
  <dcterms:created xsi:type="dcterms:W3CDTF">2009-10-02T18:53:13Z</dcterms:created>
  <dcterms:modified xsi:type="dcterms:W3CDTF">2009-10-02T19:49:14Z</dcterms:modified>
</cp:coreProperties>
</file>